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diagrams/colors1.xml" ContentType="application/vnd.openxmlformats-officedocument.drawingml.diagramColors+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431" r:id="rId2"/>
    <p:sldId id="433" r:id="rId3"/>
    <p:sldId id="413" r:id="rId4"/>
    <p:sldId id="415" r:id="rId5"/>
    <p:sldId id="417" r:id="rId6"/>
    <p:sldId id="418" r:id="rId7"/>
    <p:sldId id="372" r:id="rId8"/>
    <p:sldId id="437"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E75EAEB3-332A-4BF0-ADE3-8F976CE656CD}">
          <p14:sldIdLst>
            <p14:sldId id="256"/>
            <p14:sldId id="273"/>
            <p14:sldId id="274"/>
          </p14:sldIdLst>
        </p14:section>
        <p14:section name="Untitled Section" id="{8B1A9CDE-94BA-4533-B6F5-BBF13E584F6A}">
          <p14:sldIdLst>
            <p14:sldId id="275"/>
            <p14:sldId id="276"/>
            <p14:sldId id="284"/>
            <p14:sldId id="277"/>
            <p14:sldId id="286"/>
            <p14:sldId id="279"/>
            <p14:sldId id="280"/>
            <p14:sldId id="282"/>
            <p14:sldId id="285"/>
            <p14:sldId id="281"/>
            <p14:sldId id="283"/>
            <p14:sldId id="287"/>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9307" autoAdjust="0"/>
    <p:restoredTop sz="69597" autoAdjust="0"/>
  </p:normalViewPr>
  <p:slideViewPr>
    <p:cSldViewPr>
      <p:cViewPr varScale="1">
        <p:scale>
          <a:sx n="104" d="100"/>
          <a:sy n="104" d="100"/>
        </p:scale>
        <p:origin x="-133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171EE0-AF62-4A44-9DCE-B9E60F8EDE20}"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6F8A08E5-364D-4EBC-92B6-B704298BBE84}">
      <dgm:prSet phldrT="[Text]" custT="1"/>
      <dgm:spPr/>
      <dgm:t>
        <a:bodyPr/>
        <a:lstStyle/>
        <a:p>
          <a:pPr algn="ctr"/>
          <a:r>
            <a:rPr lang="en-US" sz="2400" b="1" dirty="0" err="1" smtClean="0"/>
            <a:t>ফিকশন</a:t>
          </a:r>
          <a:r>
            <a:rPr lang="en-US" sz="2400" b="1" dirty="0" smtClean="0"/>
            <a:t> – </a:t>
          </a:r>
          <a:r>
            <a:rPr lang="en-US" sz="2400" b="1" dirty="0" err="1" smtClean="0"/>
            <a:t>নন</a:t>
          </a:r>
          <a:r>
            <a:rPr lang="en-US" sz="2400" b="1" dirty="0" smtClean="0"/>
            <a:t> </a:t>
          </a:r>
          <a:r>
            <a:rPr lang="en-US" sz="2400" b="1" dirty="0" err="1" smtClean="0"/>
            <a:t>ফিকশন</a:t>
          </a:r>
          <a:endParaRPr lang="en-US" sz="2400" b="1" dirty="0"/>
        </a:p>
      </dgm:t>
    </dgm:pt>
    <dgm:pt modelId="{174C3662-8096-436E-BCBD-459D0D20FD48}" type="parTrans" cxnId="{889F671E-2D7F-4452-8C50-7C8EFAD6D552}">
      <dgm:prSet/>
      <dgm:spPr/>
      <dgm:t>
        <a:bodyPr/>
        <a:lstStyle/>
        <a:p>
          <a:endParaRPr lang="en-US"/>
        </a:p>
      </dgm:t>
    </dgm:pt>
    <dgm:pt modelId="{FA2834D3-EF19-4577-8241-76966A6265B8}" type="sibTrans" cxnId="{889F671E-2D7F-4452-8C50-7C8EFAD6D552}">
      <dgm:prSet/>
      <dgm:spPr/>
      <dgm:t>
        <a:bodyPr/>
        <a:lstStyle/>
        <a:p>
          <a:endParaRPr lang="en-US"/>
        </a:p>
      </dgm:t>
    </dgm:pt>
    <dgm:pt modelId="{A08A4809-5542-4327-B887-62EA995156E6}">
      <dgm:prSet phldrT="[Text]" custT="1"/>
      <dgm:spPr/>
      <dgm:t>
        <a:bodyPr/>
        <a:lstStyle/>
        <a:p>
          <a:pPr algn="ctr"/>
          <a:r>
            <a:rPr lang="en-US" sz="2400" b="1" dirty="0" err="1" smtClean="0"/>
            <a:t>জনরা</a:t>
          </a:r>
          <a:endParaRPr lang="en-US" sz="2400" b="1" dirty="0"/>
        </a:p>
      </dgm:t>
    </dgm:pt>
    <dgm:pt modelId="{80C76E4B-4EF9-4307-949B-2AF32A2A4AED}" type="parTrans" cxnId="{F0E09435-B19E-4E87-85C6-C02E6BAAF841}">
      <dgm:prSet/>
      <dgm:spPr/>
      <dgm:t>
        <a:bodyPr/>
        <a:lstStyle/>
        <a:p>
          <a:endParaRPr lang="en-US"/>
        </a:p>
      </dgm:t>
    </dgm:pt>
    <dgm:pt modelId="{7B63EDA5-E66F-4933-9AD3-2B221381111E}" type="sibTrans" cxnId="{F0E09435-B19E-4E87-85C6-C02E6BAAF841}">
      <dgm:prSet/>
      <dgm:spPr/>
      <dgm:t>
        <a:bodyPr/>
        <a:lstStyle/>
        <a:p>
          <a:endParaRPr lang="en-US"/>
        </a:p>
      </dgm:t>
    </dgm:pt>
    <dgm:pt modelId="{D89A0876-8AF7-4767-9464-BB8EC4BDE610}">
      <dgm:prSet phldrT="[Text]" custT="1"/>
      <dgm:spPr/>
      <dgm:t>
        <a:bodyPr/>
        <a:lstStyle/>
        <a:p>
          <a:pPr algn="ctr"/>
          <a:r>
            <a:rPr lang="en-US" sz="2400" b="1" dirty="0" err="1" smtClean="0"/>
            <a:t>হাইব্রিডিটি</a:t>
          </a:r>
          <a:endParaRPr lang="en-US" sz="2400" b="1" dirty="0"/>
        </a:p>
      </dgm:t>
    </dgm:pt>
    <dgm:pt modelId="{077F8DFD-B5CC-46D4-A031-1AF579AB433F}" type="sibTrans" cxnId="{9070BC65-8E43-4C39-9677-959CB4ECB1BB}">
      <dgm:prSet/>
      <dgm:spPr/>
      <dgm:t>
        <a:bodyPr/>
        <a:lstStyle/>
        <a:p>
          <a:endParaRPr lang="en-US"/>
        </a:p>
      </dgm:t>
    </dgm:pt>
    <dgm:pt modelId="{BB8361E5-77DB-470C-813F-B89597BC8410}" type="parTrans" cxnId="{9070BC65-8E43-4C39-9677-959CB4ECB1BB}">
      <dgm:prSet/>
      <dgm:spPr/>
      <dgm:t>
        <a:bodyPr/>
        <a:lstStyle/>
        <a:p>
          <a:endParaRPr lang="en-US"/>
        </a:p>
      </dgm:t>
    </dgm:pt>
    <dgm:pt modelId="{851E7CB6-0668-4EEE-986F-5A4836CCA445}">
      <dgm:prSet phldrT="[Text]" custT="1"/>
      <dgm:spPr/>
      <dgm:t>
        <a:bodyPr/>
        <a:lstStyle/>
        <a:p>
          <a:pPr algn="ctr"/>
          <a:r>
            <a:rPr lang="en-US" sz="2400" b="1" dirty="0" err="1" smtClean="0"/>
            <a:t>বাস্তবতার</a:t>
          </a:r>
          <a:r>
            <a:rPr lang="en-US" sz="2400" b="1" dirty="0" smtClean="0"/>
            <a:t> </a:t>
          </a:r>
          <a:r>
            <a:rPr lang="en-US" sz="2400" b="1" dirty="0" err="1" smtClean="0"/>
            <a:t>উপস্থাপন</a:t>
          </a:r>
          <a:endParaRPr lang="en-US" sz="2400" b="1" dirty="0"/>
        </a:p>
      </dgm:t>
    </dgm:pt>
    <dgm:pt modelId="{27904038-CBA3-47C0-9DA6-AF9E0E1E1A0A}" type="parTrans" cxnId="{675B3D13-2246-4252-900B-45962730F82E}">
      <dgm:prSet/>
      <dgm:spPr/>
      <dgm:t>
        <a:bodyPr/>
        <a:lstStyle/>
        <a:p>
          <a:endParaRPr lang="en-US"/>
        </a:p>
      </dgm:t>
    </dgm:pt>
    <dgm:pt modelId="{55B7BF79-5D7B-438C-AECE-1A1DB85CA9FF}" type="sibTrans" cxnId="{675B3D13-2246-4252-900B-45962730F82E}">
      <dgm:prSet/>
      <dgm:spPr/>
      <dgm:t>
        <a:bodyPr/>
        <a:lstStyle/>
        <a:p>
          <a:endParaRPr lang="en-US"/>
        </a:p>
      </dgm:t>
    </dgm:pt>
    <dgm:pt modelId="{1C5017F8-77F9-43B7-8622-F0DE923D9FAA}" type="pres">
      <dgm:prSet presAssocID="{47171EE0-AF62-4A44-9DCE-B9E60F8EDE20}" presName="linear" presStyleCnt="0">
        <dgm:presLayoutVars>
          <dgm:animLvl val="lvl"/>
          <dgm:resizeHandles val="exact"/>
        </dgm:presLayoutVars>
      </dgm:prSet>
      <dgm:spPr/>
      <dgm:t>
        <a:bodyPr/>
        <a:lstStyle/>
        <a:p>
          <a:endParaRPr lang="en-US"/>
        </a:p>
      </dgm:t>
    </dgm:pt>
    <dgm:pt modelId="{B1048B5F-B882-4BB3-845A-D3D6D5DE42CE}" type="pres">
      <dgm:prSet presAssocID="{6F8A08E5-364D-4EBC-92B6-B704298BBE84}" presName="parentText" presStyleLbl="node1" presStyleIdx="0" presStyleCnt="4" custLinFactY="91321" custLinFactNeighborX="41176" custLinFactNeighborY="100000">
        <dgm:presLayoutVars>
          <dgm:chMax val="0"/>
          <dgm:bulletEnabled val="1"/>
        </dgm:presLayoutVars>
      </dgm:prSet>
      <dgm:spPr/>
      <dgm:t>
        <a:bodyPr/>
        <a:lstStyle/>
        <a:p>
          <a:endParaRPr lang="en-US"/>
        </a:p>
      </dgm:t>
    </dgm:pt>
    <dgm:pt modelId="{38B6C6B0-35D1-4BB0-A47E-C0C267727D16}" type="pres">
      <dgm:prSet presAssocID="{FA2834D3-EF19-4577-8241-76966A6265B8}" presName="spacer" presStyleCnt="0"/>
      <dgm:spPr/>
    </dgm:pt>
    <dgm:pt modelId="{F758EDC3-EF4A-46BE-8EBE-25B10F6316B4}" type="pres">
      <dgm:prSet presAssocID="{D89A0876-8AF7-4767-9464-BB8EC4BDE610}" presName="parentText" presStyleLbl="node1" presStyleIdx="1" presStyleCnt="4" custLinFactY="85464" custLinFactNeighborY="100000">
        <dgm:presLayoutVars>
          <dgm:chMax val="0"/>
          <dgm:bulletEnabled val="1"/>
        </dgm:presLayoutVars>
      </dgm:prSet>
      <dgm:spPr/>
      <dgm:t>
        <a:bodyPr/>
        <a:lstStyle/>
        <a:p>
          <a:endParaRPr lang="en-US"/>
        </a:p>
      </dgm:t>
    </dgm:pt>
    <dgm:pt modelId="{C10A001B-1C7C-496C-BFFE-ADE9B0C00DF4}" type="pres">
      <dgm:prSet presAssocID="{077F8DFD-B5CC-46D4-A031-1AF579AB433F}" presName="spacer" presStyleCnt="0"/>
      <dgm:spPr/>
    </dgm:pt>
    <dgm:pt modelId="{CEB01D96-5120-4BFB-A381-1199B97DE792}" type="pres">
      <dgm:prSet presAssocID="{851E7CB6-0668-4EEE-986F-5A4836CCA445}" presName="parentText" presStyleLbl="node1" presStyleIdx="2" presStyleCnt="4" custLinFactY="85464" custLinFactNeighborY="100000">
        <dgm:presLayoutVars>
          <dgm:chMax val="0"/>
          <dgm:bulletEnabled val="1"/>
        </dgm:presLayoutVars>
      </dgm:prSet>
      <dgm:spPr/>
      <dgm:t>
        <a:bodyPr/>
        <a:lstStyle/>
        <a:p>
          <a:endParaRPr lang="en-US"/>
        </a:p>
      </dgm:t>
    </dgm:pt>
    <dgm:pt modelId="{8FE3F295-F04F-4E80-A6CF-CDEC295B92DA}" type="pres">
      <dgm:prSet presAssocID="{55B7BF79-5D7B-438C-AECE-1A1DB85CA9FF}" presName="spacer" presStyleCnt="0"/>
      <dgm:spPr/>
    </dgm:pt>
    <dgm:pt modelId="{ED687557-6D1B-4C3F-BE46-63F681A319D8}" type="pres">
      <dgm:prSet presAssocID="{A08A4809-5542-4327-B887-62EA995156E6}" presName="parentText" presStyleLbl="node1" presStyleIdx="3" presStyleCnt="4" custLinFactY="-300000" custLinFactNeighborY="-303569">
        <dgm:presLayoutVars>
          <dgm:chMax val="0"/>
          <dgm:bulletEnabled val="1"/>
        </dgm:presLayoutVars>
      </dgm:prSet>
      <dgm:spPr/>
      <dgm:t>
        <a:bodyPr/>
        <a:lstStyle/>
        <a:p>
          <a:endParaRPr lang="en-US"/>
        </a:p>
      </dgm:t>
    </dgm:pt>
  </dgm:ptLst>
  <dgm:cxnLst>
    <dgm:cxn modelId="{F0E09435-B19E-4E87-85C6-C02E6BAAF841}" srcId="{47171EE0-AF62-4A44-9DCE-B9E60F8EDE20}" destId="{A08A4809-5542-4327-B887-62EA995156E6}" srcOrd="3" destOrd="0" parTransId="{80C76E4B-4EF9-4307-949B-2AF32A2A4AED}" sibTransId="{7B63EDA5-E66F-4933-9AD3-2B221381111E}"/>
    <dgm:cxn modelId="{AB9FDC50-B45F-4245-8075-661C7B209496}" type="presOf" srcId="{A08A4809-5542-4327-B887-62EA995156E6}" destId="{ED687557-6D1B-4C3F-BE46-63F681A319D8}" srcOrd="0" destOrd="0" presId="urn:microsoft.com/office/officeart/2005/8/layout/vList2"/>
    <dgm:cxn modelId="{04D4937D-C6ED-46C5-A9D6-B281AD301AA9}" type="presOf" srcId="{D89A0876-8AF7-4767-9464-BB8EC4BDE610}" destId="{F758EDC3-EF4A-46BE-8EBE-25B10F6316B4}" srcOrd="0" destOrd="0" presId="urn:microsoft.com/office/officeart/2005/8/layout/vList2"/>
    <dgm:cxn modelId="{E619920B-6267-4D64-B925-04D2D2668A89}" type="presOf" srcId="{6F8A08E5-364D-4EBC-92B6-B704298BBE84}" destId="{B1048B5F-B882-4BB3-845A-D3D6D5DE42CE}" srcOrd="0" destOrd="0" presId="urn:microsoft.com/office/officeart/2005/8/layout/vList2"/>
    <dgm:cxn modelId="{675B3D13-2246-4252-900B-45962730F82E}" srcId="{47171EE0-AF62-4A44-9DCE-B9E60F8EDE20}" destId="{851E7CB6-0668-4EEE-986F-5A4836CCA445}" srcOrd="2" destOrd="0" parTransId="{27904038-CBA3-47C0-9DA6-AF9E0E1E1A0A}" sibTransId="{55B7BF79-5D7B-438C-AECE-1A1DB85CA9FF}"/>
    <dgm:cxn modelId="{95691E0F-76B2-4F45-8121-CCA99D90B615}" type="presOf" srcId="{851E7CB6-0668-4EEE-986F-5A4836CCA445}" destId="{CEB01D96-5120-4BFB-A381-1199B97DE792}" srcOrd="0" destOrd="0" presId="urn:microsoft.com/office/officeart/2005/8/layout/vList2"/>
    <dgm:cxn modelId="{889F671E-2D7F-4452-8C50-7C8EFAD6D552}" srcId="{47171EE0-AF62-4A44-9DCE-B9E60F8EDE20}" destId="{6F8A08E5-364D-4EBC-92B6-B704298BBE84}" srcOrd="0" destOrd="0" parTransId="{174C3662-8096-436E-BCBD-459D0D20FD48}" sibTransId="{FA2834D3-EF19-4577-8241-76966A6265B8}"/>
    <dgm:cxn modelId="{9070BC65-8E43-4C39-9677-959CB4ECB1BB}" srcId="{47171EE0-AF62-4A44-9DCE-B9E60F8EDE20}" destId="{D89A0876-8AF7-4767-9464-BB8EC4BDE610}" srcOrd="1" destOrd="0" parTransId="{BB8361E5-77DB-470C-813F-B89597BC8410}" sibTransId="{077F8DFD-B5CC-46D4-A031-1AF579AB433F}"/>
    <dgm:cxn modelId="{2D8177D0-3AB6-4702-83D2-90F79F6304A3}" type="presOf" srcId="{47171EE0-AF62-4A44-9DCE-B9E60F8EDE20}" destId="{1C5017F8-77F9-43B7-8622-F0DE923D9FAA}" srcOrd="0" destOrd="0" presId="urn:microsoft.com/office/officeart/2005/8/layout/vList2"/>
    <dgm:cxn modelId="{9485B85A-ADA0-40EB-B0E4-21B4B5A6BF1E}" type="presParOf" srcId="{1C5017F8-77F9-43B7-8622-F0DE923D9FAA}" destId="{B1048B5F-B882-4BB3-845A-D3D6D5DE42CE}" srcOrd="0" destOrd="0" presId="urn:microsoft.com/office/officeart/2005/8/layout/vList2"/>
    <dgm:cxn modelId="{C08874CC-676A-4B83-911C-D107A71ED3AF}" type="presParOf" srcId="{1C5017F8-77F9-43B7-8622-F0DE923D9FAA}" destId="{38B6C6B0-35D1-4BB0-A47E-C0C267727D16}" srcOrd="1" destOrd="0" presId="urn:microsoft.com/office/officeart/2005/8/layout/vList2"/>
    <dgm:cxn modelId="{5A4469E4-4AD8-4D1A-9C5A-D7F6C642772C}" type="presParOf" srcId="{1C5017F8-77F9-43B7-8622-F0DE923D9FAA}" destId="{F758EDC3-EF4A-46BE-8EBE-25B10F6316B4}" srcOrd="2" destOrd="0" presId="urn:microsoft.com/office/officeart/2005/8/layout/vList2"/>
    <dgm:cxn modelId="{2A8B5AF5-3283-4E99-B603-83EADA6947DA}" type="presParOf" srcId="{1C5017F8-77F9-43B7-8622-F0DE923D9FAA}" destId="{C10A001B-1C7C-496C-BFFE-ADE9B0C00DF4}" srcOrd="3" destOrd="0" presId="urn:microsoft.com/office/officeart/2005/8/layout/vList2"/>
    <dgm:cxn modelId="{97F84441-933E-46C5-A74B-18D1B184BD17}" type="presParOf" srcId="{1C5017F8-77F9-43B7-8622-F0DE923D9FAA}" destId="{CEB01D96-5120-4BFB-A381-1199B97DE792}" srcOrd="4" destOrd="0" presId="urn:microsoft.com/office/officeart/2005/8/layout/vList2"/>
    <dgm:cxn modelId="{4199DB0C-B67B-4338-B8C9-674D8618DE3E}" type="presParOf" srcId="{1C5017F8-77F9-43B7-8622-F0DE923D9FAA}" destId="{8FE3F295-F04F-4E80-A6CF-CDEC295B92DA}" srcOrd="5" destOrd="0" presId="urn:microsoft.com/office/officeart/2005/8/layout/vList2"/>
    <dgm:cxn modelId="{8258A722-3296-4C0E-9BE1-83B8C29B3E09}" type="presParOf" srcId="{1C5017F8-77F9-43B7-8622-F0DE923D9FAA}" destId="{ED687557-6D1B-4C3F-BE46-63F681A319D8}" srcOrd="6"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0823CA-66CD-41ED-A7A7-958012666623}" type="datetimeFigureOut">
              <a:rPr lang="en-US" smtClean="0"/>
              <a:pPr/>
              <a:t>4/10/2026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F827E6-54F4-42F1-BE47-25FA32D6C6F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en-US" sz="1200" dirty="0" smtClean="0"/>
              <a:t>Why do we categorize documentary films as non-fiction? If fiction is a means to truthfulness and documentary filmmaking attempts to represent the realities of lived experience, then can’t the languages of emotion and introspection operate within the genre?- Harvard Sensory Ethnography Lab</a:t>
            </a:r>
          </a:p>
          <a:p>
            <a:endParaRPr lang="en-US" dirty="0" smtClean="0"/>
          </a:p>
          <a:p>
            <a:pPr marL="228600" indent="-228600">
              <a:buNone/>
            </a:pPr>
            <a:endParaRPr lang="en-US" b="0" baseline="0" dirty="0"/>
          </a:p>
        </p:txBody>
      </p:sp>
      <p:sp>
        <p:nvSpPr>
          <p:cNvPr id="4" name="Slide Number Placeholder 3"/>
          <p:cNvSpPr>
            <a:spLocks noGrp="1"/>
          </p:cNvSpPr>
          <p:nvPr>
            <p:ph type="sldNum" sz="quarter" idx="5"/>
          </p:nvPr>
        </p:nvSpPr>
        <p:spPr/>
        <p:txBody>
          <a:bodyPr/>
          <a:lstStyle/>
          <a:p>
            <a:fld id="{8EF827E6-54F4-42F1-BE47-25FA32D6C6FE}" type="slidenum">
              <a:rPr lang="en-US" smtClean="0"/>
              <a:pPr/>
              <a:t>1</a:t>
            </a:fld>
            <a:endParaRPr lang="en-US"/>
          </a:p>
        </p:txBody>
      </p:sp>
    </p:spTree>
    <p:extLst>
      <p:ext uri="{BB962C8B-B14F-4D97-AF65-F5344CB8AC3E}">
        <p14:creationId xmlns="" xmlns:p14="http://schemas.microsoft.com/office/powerpoint/2010/main" val="3810014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F827E6-54F4-42F1-BE47-25FA32D6C6F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EF827E6-54F4-42F1-BE47-25FA32D6C6F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i="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EF827E6-54F4-42F1-BE47-25FA32D6C6F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Why Soft fiction? </a:t>
            </a:r>
          </a:p>
          <a:p>
            <a:r>
              <a:rPr lang="en-US" sz="1200" b="0" i="0" kern="1200" dirty="0" smtClean="0">
                <a:solidFill>
                  <a:schemeClr val="tx1"/>
                </a:solidFill>
                <a:latin typeface="+mn-lt"/>
                <a:ea typeface="+mn-ea"/>
                <a:cs typeface="+mn-cs"/>
              </a:rPr>
              <a:t>The title </a:t>
            </a:r>
            <a:r>
              <a:rPr lang="en-US" sz="1200" b="0" i="1" kern="1200" dirty="0" smtClean="0">
                <a:solidFill>
                  <a:schemeClr val="tx1"/>
                </a:solidFill>
                <a:latin typeface="+mn-lt"/>
                <a:ea typeface="+mn-ea"/>
                <a:cs typeface="+mn-cs"/>
              </a:rPr>
              <a:t>Soft Fiction</a:t>
            </a:r>
            <a:r>
              <a:rPr lang="en-US" sz="1200" b="0" i="0" kern="1200" dirty="0" smtClean="0">
                <a:solidFill>
                  <a:schemeClr val="tx1"/>
                </a:solidFill>
                <a:latin typeface="+mn-lt"/>
                <a:ea typeface="+mn-ea"/>
                <a:cs typeface="+mn-cs"/>
              </a:rPr>
              <a:t> works on several levels. It evokes the soft line between truth and fiction that characterizes Strand’s own approach to documentary, and suggests the idea of </a:t>
            </a:r>
            <a:r>
              <a:rPr lang="en-US" sz="1200" b="0" i="0" kern="1200" dirty="0" err="1" smtClean="0">
                <a:solidFill>
                  <a:schemeClr val="tx1"/>
                </a:solidFill>
                <a:latin typeface="+mn-lt"/>
                <a:ea typeface="+mn-ea"/>
                <a:cs typeface="+mn-cs"/>
              </a:rPr>
              <a:t>softcore</a:t>
            </a:r>
            <a:r>
              <a:rPr lang="en-US" sz="1200" b="0" i="0" kern="1200" dirty="0" smtClean="0">
                <a:solidFill>
                  <a:schemeClr val="tx1"/>
                </a:solidFill>
                <a:latin typeface="+mn-lt"/>
                <a:ea typeface="+mn-ea"/>
                <a:cs typeface="+mn-cs"/>
              </a:rPr>
              <a:t> fiction, which is appropriate to the film’s erotic content and style. … </a:t>
            </a:r>
            <a:r>
              <a:rPr lang="en-US" dirty="0" smtClean="0"/>
              <a:t>The title also evokes soft core fiction, which is appropriate to the film's erotic content and style. Not only are many of the stories highly sensual, but also the </a:t>
            </a:r>
            <a:r>
              <a:rPr lang="en-US" b="1" dirty="0" smtClean="0">
                <a:solidFill>
                  <a:srgbClr val="FF0000"/>
                </a:solidFill>
              </a:rPr>
              <a:t>sultry music on the sound track and the texture of the film's visual surface.</a:t>
            </a:r>
          </a:p>
          <a:p>
            <a:endParaRPr lang="en-US" sz="1200" b="0" i="0" kern="1200" dirty="0" smtClean="0">
              <a:solidFill>
                <a:schemeClr val="tx1"/>
              </a:solidFill>
              <a:latin typeface="+mn-lt"/>
              <a:ea typeface="+mn-ea"/>
              <a:cs typeface="+mn-cs"/>
            </a:endParaRPr>
          </a:p>
          <a:p>
            <a:r>
              <a:rPr lang="en-US" b="1" dirty="0" smtClean="0"/>
              <a:t>The soft focus and the accelerated motion render the visual images abstract</a:t>
            </a:r>
            <a:r>
              <a:rPr lang="en-US" dirty="0" smtClean="0"/>
              <a:t>, yet the rhythm and patterning of horizontal lines have a sensual appeal that is relaxing. Gradually the audio track develops a comparable richness as the sound of the train is overlaid with a woman's voice singing a ritualistic chant. As both image and sound become more representational, the sensuality intensifies. We see a woman (Amy </a:t>
            </a:r>
            <a:r>
              <a:rPr lang="en-US" dirty="0" err="1" smtClean="0"/>
              <a:t>Halpren</a:t>
            </a:r>
            <a:r>
              <a:rPr lang="en-US" dirty="0" smtClean="0"/>
              <a:t>) seated by a window in a moving train. Although the abstract images are still visible</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First Sequence:</a:t>
            </a:r>
          </a:p>
          <a:p>
            <a:r>
              <a:rPr lang="en-US" dirty="0" smtClean="0"/>
              <a:t>voice-over of a woman from TV yoga exercise program describing physical moves designed to make us relax "with a feather soft touch ... as if to say yes." The voiceover enables us to see that the woman's journey is also an inner exploration of mental processes and body rhythms. … The soothing voice choreographs our breathing: "And now you're breathing to become . . . deep within you . . . enjoy the stillness, breath in, breath out." Since we still hear the chanting, music, and sounds of the train behind the verbal incantation, the sound track becomes as dense and hypnotic as the visuals, both of which draw us into the film's sensual rhythms. </a:t>
            </a:r>
          </a:p>
          <a:p>
            <a:endParaRPr lang="en-US"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Technique</a:t>
            </a:r>
            <a:r>
              <a:rPr lang="en-US" sz="1200" b="0" i="0" kern="1200" dirty="0" smtClean="0">
                <a:solidFill>
                  <a:schemeClr val="tx1"/>
                </a:solidFill>
                <a:latin typeface="+mn-lt"/>
                <a:ea typeface="+mn-ea"/>
                <a:cs typeface="+mn-cs"/>
              </a:rPr>
              <a:t>: Strand’s technique focuses on close-ups of facial expressions, profiles, and attention to physical gestures like the tension of hands, resulting in a unique documentary of intimacy and sexuality. This approach creates an elliptical </a:t>
            </a:r>
            <a:r>
              <a:rPr lang="en-US" sz="1200" b="0" i="0" kern="1200" dirty="0" err="1" smtClean="0">
                <a:solidFill>
                  <a:schemeClr val="tx1"/>
                </a:solidFill>
                <a:latin typeface="+mn-lt"/>
                <a:ea typeface="+mn-ea"/>
                <a:cs typeface="+mn-cs"/>
              </a:rPr>
              <a:t>mise</a:t>
            </a:r>
            <a:r>
              <a:rPr lang="en-US" sz="1200" b="0" i="0" kern="1200" dirty="0" smtClean="0">
                <a:solidFill>
                  <a:schemeClr val="tx1"/>
                </a:solidFill>
                <a:latin typeface="+mn-lt"/>
                <a:ea typeface="+mn-ea"/>
                <a:cs typeface="+mn-cs"/>
              </a:rPr>
              <a:t> en scène where little context is offered, and the subjects are presented as interlocutors rather than characters. Throughout these testimonies, the film considers the identification and representation of womanhood, and the sense of possession and dispossession through consensual and abusive sexuality.</a:t>
            </a:r>
          </a:p>
          <a:p>
            <a:endParaRPr lang="en-US" sz="1200" b="0" i="0" kern="1200" dirty="0" smtClean="0">
              <a:solidFill>
                <a:schemeClr val="tx1"/>
              </a:solidFill>
              <a:latin typeface="+mn-lt"/>
              <a:ea typeface="+mn-ea"/>
              <a:cs typeface="+mn-cs"/>
            </a:endParaRPr>
          </a:p>
          <a:p>
            <a:r>
              <a:rPr lang="en-US" dirty="0" smtClean="0"/>
              <a:t>it combines the ethnographic documentary with a sensuous lyrical expressiveness more frequently found in independent cinema. As in the </a:t>
            </a:r>
            <a:r>
              <a:rPr lang="en-US" dirty="0" err="1" smtClean="0"/>
              <a:t>Maysles</a:t>
            </a:r>
            <a:r>
              <a:rPr lang="en-US" dirty="0" smtClean="0"/>
              <a:t> brothers' Grey Gardens and the best of Wiseman documentaries, Strand focuses her camera on people talking about their own experience, capturing subtle nuances in facial expressions and gestures that are rarely found in dramatic features. Yet she frankly acknowledges the presence of the camera and the effect it has on her subjects, for the power of artistic manipulation is part of the territory she is exploring</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"Chick Strand’s SOFT FICTION is a personal documentary that brilliantly portrays the survival power of female sensuality. It combines the documentary approach with a sensuous lyrical expressionism. Strand focuses her camera on people talking about their own experience, capturing subtle nuances in facial expressions and gestures that are rarely seen in cinema.</a:t>
            </a:r>
            <a:endParaRPr lang="en-US" dirty="0"/>
          </a:p>
        </p:txBody>
      </p:sp>
      <p:sp>
        <p:nvSpPr>
          <p:cNvPr id="4" name="Slide Number Placeholder 3"/>
          <p:cNvSpPr>
            <a:spLocks noGrp="1"/>
          </p:cNvSpPr>
          <p:nvPr>
            <p:ph type="sldNum" sz="quarter" idx="10"/>
          </p:nvPr>
        </p:nvSpPr>
        <p:spPr/>
        <p:txBody>
          <a:bodyPr/>
          <a:lstStyle/>
          <a:p>
            <a:fld id="{8EF827E6-54F4-42F1-BE47-25FA32D6C6F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F827E6-54F4-42F1-BE47-25FA32D6C6F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F827E6-54F4-42F1-BE47-25FA32D6C6F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F827E6-54F4-42F1-BE47-25FA32D6C6FE}"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CBFD40-A37F-DAF1-3385-21B67E458E15}"/>
              </a:ext>
            </a:extLst>
          </p:cNvPr>
          <p:cNvSpPr>
            <a:spLocks noGrp="1"/>
          </p:cNvSpPr>
          <p:nvPr>
            <p:ph type="title"/>
          </p:nvPr>
        </p:nvSpPr>
        <p:spPr>
          <a:xfrm>
            <a:off x="457200" y="609600"/>
            <a:ext cx="8229600" cy="1905000"/>
          </a:xfrm>
          <a:blipFill>
            <a:blip r:embed="rId3"/>
            <a:tile tx="0" ty="0" sx="100000" sy="100000" flip="none" algn="tl"/>
          </a:blipFill>
        </p:spPr>
        <p:style>
          <a:lnRef idx="0">
            <a:schemeClr val="accent1"/>
          </a:lnRef>
          <a:fillRef idx="3">
            <a:schemeClr val="accent1"/>
          </a:fillRef>
          <a:effectRef idx="3">
            <a:schemeClr val="accent1"/>
          </a:effectRef>
          <a:fontRef idx="minor">
            <a:schemeClr val="lt1"/>
          </a:fontRef>
        </p:style>
        <p:txBody>
          <a:bodyPr>
            <a:normAutofit/>
          </a:bodyPr>
          <a:lstStyle/>
          <a:p>
            <a:r>
              <a:rPr lang="en-US" b="1" dirty="0" err="1" smtClean="0">
                <a:solidFill>
                  <a:schemeClr val="tx1"/>
                </a:solidFill>
                <a:effectLst/>
                <a:latin typeface="Nirmala UI" panose="020B0502040204020203" pitchFamily="34" charset="0"/>
                <a:ea typeface="Times New Roman" panose="02020603050405020304" pitchFamily="18" charset="0"/>
                <a:cs typeface="Times New Roman" panose="02020603050405020304" pitchFamily="18" charset="0"/>
              </a:rPr>
              <a:t>ডকুমেন্টারির</a:t>
            </a:r>
            <a:r>
              <a:rPr lang="en-US" b="1" dirty="0" smtClean="0">
                <a:solidFill>
                  <a:schemeClr val="tx1"/>
                </a:solidFill>
                <a:effectLst/>
                <a:latin typeface="Nirmala UI" panose="020B0502040204020203" pitchFamily="34" charset="0"/>
                <a:ea typeface="Times New Roman" panose="02020603050405020304" pitchFamily="18" charset="0"/>
                <a:cs typeface="Times New Roman" panose="02020603050405020304" pitchFamily="18" charset="0"/>
              </a:rPr>
              <a:t> </a:t>
            </a:r>
            <a:r>
              <a:rPr lang="en-US" b="1" dirty="0" err="1" smtClean="0">
                <a:solidFill>
                  <a:schemeClr val="tx1"/>
                </a:solidFill>
                <a:effectLst/>
                <a:latin typeface="Nirmala UI" panose="020B0502040204020203" pitchFamily="34" charset="0"/>
                <a:ea typeface="Times New Roman" panose="02020603050405020304" pitchFamily="18" charset="0"/>
                <a:cs typeface="Times New Roman" panose="02020603050405020304" pitchFamily="18" charset="0"/>
              </a:rPr>
              <a:t>ডিসকোর্স</a:t>
            </a:r>
            <a:r>
              <a:rPr lang="en-US" b="1" dirty="0" smtClean="0">
                <a:solidFill>
                  <a:schemeClr val="tx1"/>
                </a:solidFill>
                <a:effectLst/>
                <a:latin typeface="Nirmala UI" panose="020B0502040204020203" pitchFamily="34" charset="0"/>
                <a:ea typeface="Times New Roman" panose="02020603050405020304" pitchFamily="18" charset="0"/>
                <a:cs typeface="Times New Roman" panose="02020603050405020304" pitchFamily="18" charset="0"/>
              </a:rPr>
              <a:t> ০২</a:t>
            </a:r>
            <a:br>
              <a:rPr lang="en-US" b="1" dirty="0" smtClean="0">
                <a:solidFill>
                  <a:schemeClr val="tx1"/>
                </a:solidFill>
                <a:effectLst/>
                <a:latin typeface="Nirmala UI" panose="020B0502040204020203" pitchFamily="34" charset="0"/>
                <a:ea typeface="Times New Roman" panose="02020603050405020304" pitchFamily="18" charset="0"/>
                <a:cs typeface="Times New Roman" panose="02020603050405020304" pitchFamily="18" charset="0"/>
              </a:rPr>
            </a:br>
            <a:r>
              <a:rPr lang="en-US" b="1" dirty="0" err="1" smtClean="0">
                <a:solidFill>
                  <a:schemeClr val="tx1"/>
                </a:solidFill>
                <a:latin typeface="Nirmala UI" panose="020B0502040204020203" pitchFamily="34" charset="0"/>
                <a:ea typeface="Times New Roman" panose="02020603050405020304" pitchFamily="18" charset="0"/>
                <a:cs typeface="Times New Roman" panose="02020603050405020304" pitchFamily="18" charset="0"/>
              </a:rPr>
              <a:t>ফিকশন-ননফিকশন</a:t>
            </a:r>
            <a:endParaRPr lang="en-US" dirty="0">
              <a:solidFill>
                <a:schemeClr val="tx1"/>
              </a:solidFill>
            </a:endParaRPr>
          </a:p>
        </p:txBody>
      </p:sp>
      <p:graphicFrame>
        <p:nvGraphicFramePr>
          <p:cNvPr id="4" name="Diagram 3"/>
          <p:cNvGraphicFramePr/>
          <p:nvPr/>
        </p:nvGraphicFramePr>
        <p:xfrm>
          <a:off x="2362200" y="3352800"/>
          <a:ext cx="3886200" cy="2057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255978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3"/>
          <p:cNvGrpSpPr/>
          <p:nvPr/>
        </p:nvGrpSpPr>
        <p:grpSpPr>
          <a:xfrm>
            <a:off x="228600" y="228600"/>
            <a:ext cx="1676400" cy="321447"/>
            <a:chOff x="0" y="1278752"/>
            <a:chExt cx="3886200" cy="626247"/>
          </a:xfrm>
          <a:solidFill>
            <a:schemeClr val="accent2"/>
          </a:solidFill>
        </p:grpSpPr>
        <p:sp>
          <p:nvSpPr>
            <p:cNvPr id="15" name="Rounded Rectangle 14"/>
            <p:cNvSpPr/>
            <p:nvPr/>
          </p:nvSpPr>
          <p:spPr>
            <a:xfrm>
              <a:off x="0" y="1278752"/>
              <a:ext cx="3886200" cy="626247"/>
            </a:xfrm>
            <a:prstGeom prst="roundRect">
              <a:avLst/>
            </a:prstGeom>
            <a:grp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6" name="Rounded Rectangle 4"/>
            <p:cNvSpPr/>
            <p:nvPr/>
          </p:nvSpPr>
          <p:spPr>
            <a:xfrm>
              <a:off x="30571" y="1309323"/>
              <a:ext cx="3825058" cy="56510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1600" b="1" kern="1200" dirty="0" err="1" smtClean="0"/>
                <a:t>ফিকশন</a:t>
              </a:r>
              <a:r>
                <a:rPr lang="en-US" sz="1600" b="1" kern="1200" dirty="0" smtClean="0"/>
                <a:t> </a:t>
              </a:r>
              <a:r>
                <a:rPr lang="en-US" sz="1600" b="1" kern="1200" dirty="0" err="1" smtClean="0"/>
                <a:t>প্রক্রিয়া</a:t>
              </a:r>
              <a:endParaRPr lang="en-US" sz="1600" b="1" kern="1200" dirty="0"/>
            </a:p>
          </p:txBody>
        </p:sp>
      </p:grpSp>
      <p:sp>
        <p:nvSpPr>
          <p:cNvPr id="17" name="TextBox 16"/>
          <p:cNvSpPr txBox="1"/>
          <p:nvPr/>
        </p:nvSpPr>
        <p:spPr>
          <a:xfrm>
            <a:off x="762000" y="1600200"/>
            <a:ext cx="7848600" cy="1754326"/>
          </a:xfrm>
          <a:prstGeom prst="rect">
            <a:avLst/>
          </a:prstGeom>
          <a:noFill/>
        </p:spPr>
        <p:txBody>
          <a:bodyPr wrap="square" rtlCol="0">
            <a:spAutoFit/>
          </a:bodyPr>
          <a:lstStyle/>
          <a:p>
            <a:r>
              <a:rPr lang="en-US" b="1" dirty="0" err="1" smtClean="0"/>
              <a:t>স্টেজড</a:t>
            </a:r>
            <a:r>
              <a:rPr lang="en-US" b="1" dirty="0" smtClean="0"/>
              <a:t> </a:t>
            </a:r>
            <a:r>
              <a:rPr lang="en-US" b="1" dirty="0" err="1" smtClean="0"/>
              <a:t>ঘটনা</a:t>
            </a:r>
            <a:endParaRPr lang="en-US" b="1" dirty="0" smtClean="0"/>
          </a:p>
          <a:p>
            <a:r>
              <a:rPr lang="en-US" dirty="0" err="1" smtClean="0"/>
              <a:t>সূচনা</a:t>
            </a:r>
            <a:r>
              <a:rPr lang="en-US" dirty="0" smtClean="0"/>
              <a:t> </a:t>
            </a:r>
            <a:r>
              <a:rPr lang="en-US" dirty="0" err="1" smtClean="0"/>
              <a:t>পর্বের</a:t>
            </a:r>
            <a:r>
              <a:rPr lang="en-US" dirty="0" smtClean="0"/>
              <a:t> </a:t>
            </a:r>
            <a:r>
              <a:rPr lang="en-US" dirty="0" err="1" smtClean="0"/>
              <a:t>চলচ্চিত্রের</a:t>
            </a:r>
            <a:r>
              <a:rPr lang="en-US" dirty="0" smtClean="0"/>
              <a:t> </a:t>
            </a:r>
            <a:r>
              <a:rPr lang="en-US" dirty="0" err="1" smtClean="0"/>
              <a:t>বেশীরভাগ</a:t>
            </a:r>
            <a:r>
              <a:rPr lang="en-US" dirty="0" smtClean="0"/>
              <a:t> </a:t>
            </a:r>
            <a:r>
              <a:rPr lang="en-US" dirty="0" err="1" smtClean="0"/>
              <a:t>নিরীক্ষাই</a:t>
            </a:r>
            <a:r>
              <a:rPr lang="en-US" dirty="0" smtClean="0"/>
              <a:t> </a:t>
            </a:r>
            <a:r>
              <a:rPr lang="en-US" dirty="0" err="1" smtClean="0"/>
              <a:t>ছিল</a:t>
            </a:r>
            <a:r>
              <a:rPr lang="en-US" dirty="0" smtClean="0"/>
              <a:t> </a:t>
            </a:r>
            <a:r>
              <a:rPr lang="en-US" dirty="0" err="1" smtClean="0"/>
              <a:t>স্টেজড</a:t>
            </a:r>
            <a:r>
              <a:rPr lang="en-US" dirty="0" smtClean="0"/>
              <a:t>। </a:t>
            </a:r>
            <a:r>
              <a:rPr lang="en-US" dirty="0" err="1" smtClean="0"/>
              <a:t>উদাহরণ</a:t>
            </a:r>
            <a:r>
              <a:rPr lang="en-US" dirty="0" smtClean="0"/>
              <a:t>-</a:t>
            </a:r>
          </a:p>
          <a:p>
            <a:r>
              <a:rPr lang="en-US" dirty="0" smtClean="0"/>
              <a:t>Workers Leaving the </a:t>
            </a:r>
            <a:r>
              <a:rPr lang="en-US" dirty="0" err="1" smtClean="0"/>
              <a:t>Lumière</a:t>
            </a:r>
            <a:r>
              <a:rPr lang="en-US" dirty="0" smtClean="0"/>
              <a:t> Factory (1895) : </a:t>
            </a:r>
            <a:r>
              <a:rPr lang="en-US" dirty="0" err="1" smtClean="0"/>
              <a:t>কোন</a:t>
            </a:r>
            <a:r>
              <a:rPr lang="en-US" dirty="0" smtClean="0"/>
              <a:t> </a:t>
            </a:r>
            <a:r>
              <a:rPr lang="en-US" dirty="0" err="1" smtClean="0"/>
              <a:t>শ্রমিক</a:t>
            </a:r>
            <a:r>
              <a:rPr lang="en-US" dirty="0" smtClean="0"/>
              <a:t> </a:t>
            </a:r>
            <a:r>
              <a:rPr lang="en-US" dirty="0" err="1" smtClean="0"/>
              <a:t>ক্যামেরার</a:t>
            </a:r>
            <a:r>
              <a:rPr lang="en-US" dirty="0" smtClean="0"/>
              <a:t> </a:t>
            </a:r>
            <a:r>
              <a:rPr lang="en-US" dirty="0" err="1" smtClean="0"/>
              <a:t>দিকে</a:t>
            </a:r>
            <a:r>
              <a:rPr lang="en-US" dirty="0" smtClean="0"/>
              <a:t> </a:t>
            </a:r>
            <a:r>
              <a:rPr lang="en-US" dirty="0" err="1" smtClean="0"/>
              <a:t>তাকায়নি</a:t>
            </a:r>
            <a:r>
              <a:rPr lang="en-US" dirty="0" smtClean="0"/>
              <a:t>।</a:t>
            </a:r>
          </a:p>
          <a:p>
            <a:r>
              <a:rPr lang="en-US" i="1" dirty="0" err="1" smtClean="0"/>
              <a:t>Nanook</a:t>
            </a:r>
            <a:r>
              <a:rPr lang="en-US" i="1" dirty="0" smtClean="0"/>
              <a:t> of the North </a:t>
            </a:r>
            <a:r>
              <a:rPr lang="en-US" dirty="0" smtClean="0"/>
              <a:t>(1922): </a:t>
            </a:r>
            <a:r>
              <a:rPr lang="en-US" dirty="0" err="1" smtClean="0"/>
              <a:t>পুন</a:t>
            </a:r>
            <a:r>
              <a:rPr lang="en-US" dirty="0" smtClean="0"/>
              <a:t>: </a:t>
            </a:r>
            <a:r>
              <a:rPr lang="en-US" dirty="0" err="1" smtClean="0"/>
              <a:t>নির্মাণ</a:t>
            </a:r>
            <a:endParaRPr lang="en-US" dirty="0" smtClean="0"/>
          </a:p>
          <a:p>
            <a:r>
              <a:rPr lang="en-US" i="1" dirty="0" smtClean="0"/>
              <a:t>Chronicle of a Summer (1961): actors or as exhibitionists</a:t>
            </a:r>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aanok of the North.png"/>
          <p:cNvPicPr>
            <a:picLocks noChangeAspect="1"/>
          </p:cNvPicPr>
          <p:nvPr/>
        </p:nvPicPr>
        <p:blipFill>
          <a:blip r:embed="rId3"/>
          <a:stretch>
            <a:fillRect/>
          </a:stretch>
        </p:blipFill>
        <p:spPr>
          <a:xfrm>
            <a:off x="2222414" y="228600"/>
            <a:ext cx="4699172" cy="6553200"/>
          </a:xfrm>
          <a:prstGeom prst="rect">
            <a:avLst/>
          </a:prstGeom>
          <a:ln w="228600" cap="sq" cmpd="thickThin">
            <a:solidFill>
              <a:srgbClr val="000000"/>
            </a:solidFill>
            <a:prstDash val="solid"/>
            <a:miter lim="800000"/>
          </a:ln>
          <a:effectLst>
            <a:innerShdw blurRad="76200">
              <a:srgbClr val="000000"/>
            </a:innerShdw>
          </a:effectLst>
        </p:spPr>
      </p:pic>
      <p:grpSp>
        <p:nvGrpSpPr>
          <p:cNvPr id="2" name="Group 6"/>
          <p:cNvGrpSpPr/>
          <p:nvPr/>
        </p:nvGrpSpPr>
        <p:grpSpPr>
          <a:xfrm>
            <a:off x="152399" y="2057400"/>
            <a:ext cx="626247" cy="1981199"/>
            <a:chOff x="1613835" y="-255973"/>
            <a:chExt cx="658528" cy="4687226"/>
          </a:xfrm>
          <a:solidFill>
            <a:schemeClr val="accent3">
              <a:lumMod val="75000"/>
              <a:alpha val="16000"/>
            </a:schemeClr>
          </a:solidFill>
        </p:grpSpPr>
        <p:sp>
          <p:nvSpPr>
            <p:cNvPr id="9" name="Rounded Rectangle 8"/>
            <p:cNvSpPr/>
            <p:nvPr/>
          </p:nvSpPr>
          <p:spPr>
            <a:xfrm rot="5400000">
              <a:off x="95249" y="1262613"/>
              <a:ext cx="3695700" cy="658528"/>
            </a:xfrm>
            <a:prstGeom prst="roundRect">
              <a:avLst/>
            </a:prstGeom>
            <a:grp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0" name="Rounded Rectangle 4"/>
            <p:cNvSpPr/>
            <p:nvPr/>
          </p:nvSpPr>
          <p:spPr>
            <a:xfrm rot="16200000">
              <a:off x="-385978" y="1805057"/>
              <a:ext cx="4658158" cy="5942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1600" b="1" dirty="0" err="1" smtClean="0"/>
                <a:t>এথনোলজিকাল</a:t>
              </a:r>
              <a:r>
                <a:rPr lang="en-US" sz="1600" b="1" dirty="0" smtClean="0"/>
                <a:t> </a:t>
              </a:r>
              <a:r>
                <a:rPr lang="en-US" sz="1600" b="1" dirty="0" err="1" smtClean="0"/>
                <a:t>ফকিশন</a:t>
              </a:r>
              <a:endParaRPr lang="en-US" sz="1600" b="1" kern="1200"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52400" y="1676400"/>
            <a:ext cx="626247" cy="1943100"/>
            <a:chOff x="1613836" y="-255974"/>
            <a:chExt cx="658528" cy="3695700"/>
          </a:xfrm>
        </p:grpSpPr>
        <p:sp>
          <p:nvSpPr>
            <p:cNvPr id="8" name="Rounded Rectangle 7"/>
            <p:cNvSpPr/>
            <p:nvPr/>
          </p:nvSpPr>
          <p:spPr>
            <a:xfrm rot="5400000">
              <a:off x="95250" y="1262612"/>
              <a:ext cx="3695700" cy="658528"/>
            </a:xfrm>
            <a:prstGeom prst="roundRect">
              <a:avLst/>
            </a:prstGeom>
            <a:gradFill>
              <a:gsLst>
                <a:gs pos="36000">
                  <a:schemeClr val="accent3">
                    <a:hueOff val="0"/>
                    <a:satOff val="0"/>
                    <a:lumOff val="0"/>
                    <a:shade val="51000"/>
                    <a:satMod val="130000"/>
                    <a:alpha val="41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Rounded Rectangle 4"/>
            <p:cNvSpPr/>
            <p:nvPr/>
          </p:nvSpPr>
          <p:spPr>
            <a:xfrm rot="16200000">
              <a:off x="124323" y="1294758"/>
              <a:ext cx="3637555" cy="5942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000" b="1" kern="1200" dirty="0" err="1" smtClean="0"/>
                <a:t>সিনেমা</a:t>
              </a:r>
              <a:r>
                <a:rPr lang="en-US" sz="2000" b="1" kern="1200" dirty="0" smtClean="0"/>
                <a:t> </a:t>
              </a:r>
              <a:r>
                <a:rPr lang="en-US" sz="2000" b="1" kern="1200" dirty="0" err="1" smtClean="0"/>
                <a:t>ভেরিতে</a:t>
              </a:r>
              <a:endParaRPr lang="en-US" sz="2000" b="1" kern="1200" dirty="0"/>
            </a:p>
          </p:txBody>
        </p:sp>
      </p:grpSp>
      <p:pic>
        <p:nvPicPr>
          <p:cNvPr id="5" name="Picture 4" descr="Chronicle of Summer.png"/>
          <p:cNvPicPr>
            <a:picLocks noChangeAspect="1"/>
          </p:cNvPicPr>
          <p:nvPr/>
        </p:nvPicPr>
        <p:blipFill>
          <a:blip r:embed="rId3"/>
          <a:stretch>
            <a:fillRect/>
          </a:stretch>
        </p:blipFill>
        <p:spPr>
          <a:xfrm>
            <a:off x="914400" y="875509"/>
            <a:ext cx="8229600" cy="510698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52400" y="1676400"/>
            <a:ext cx="626247" cy="1943100"/>
            <a:chOff x="1613836" y="-255974"/>
            <a:chExt cx="658528" cy="3695700"/>
          </a:xfrm>
        </p:grpSpPr>
        <p:sp>
          <p:nvSpPr>
            <p:cNvPr id="8" name="Rounded Rectangle 7"/>
            <p:cNvSpPr/>
            <p:nvPr/>
          </p:nvSpPr>
          <p:spPr>
            <a:xfrm rot="5400000">
              <a:off x="95250" y="1262612"/>
              <a:ext cx="3695700" cy="658528"/>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Rounded Rectangle 4"/>
            <p:cNvSpPr/>
            <p:nvPr/>
          </p:nvSpPr>
          <p:spPr>
            <a:xfrm rot="16200000">
              <a:off x="124323" y="1294758"/>
              <a:ext cx="3637555" cy="5942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000" b="1" kern="1200" dirty="0" err="1" smtClean="0"/>
                <a:t>সফট-ফিকশন</a:t>
              </a:r>
              <a:endParaRPr lang="en-US" sz="2000" b="1" kern="1200" dirty="0"/>
            </a:p>
          </p:txBody>
        </p:sp>
      </p:grpSp>
      <p:pic>
        <p:nvPicPr>
          <p:cNvPr id="5" name="Picture 4" descr="Soft Fiction.png"/>
          <p:cNvPicPr>
            <a:picLocks noChangeAspect="1"/>
          </p:cNvPicPr>
          <p:nvPr/>
        </p:nvPicPr>
        <p:blipFill>
          <a:blip r:embed="rId3"/>
          <a:srcRect l="4167" t="267" r="2500"/>
          <a:stretch>
            <a:fillRect/>
          </a:stretch>
        </p:blipFill>
        <p:spPr>
          <a:xfrm>
            <a:off x="908910" y="1066800"/>
            <a:ext cx="8158890" cy="496690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52400" y="1676400"/>
            <a:ext cx="626247" cy="1943100"/>
            <a:chOff x="1613836" y="-255974"/>
            <a:chExt cx="658528" cy="3695700"/>
          </a:xfrm>
        </p:grpSpPr>
        <p:sp>
          <p:nvSpPr>
            <p:cNvPr id="8" name="Rounded Rectangle 7"/>
            <p:cNvSpPr/>
            <p:nvPr/>
          </p:nvSpPr>
          <p:spPr>
            <a:xfrm rot="5400000">
              <a:off x="95250" y="1262612"/>
              <a:ext cx="3695700" cy="658528"/>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Rounded Rectangle 4"/>
            <p:cNvSpPr/>
            <p:nvPr/>
          </p:nvSpPr>
          <p:spPr>
            <a:xfrm rot="16200000">
              <a:off x="124323" y="1294758"/>
              <a:ext cx="3637555" cy="5942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000" b="1" kern="1200" dirty="0" err="1" smtClean="0"/>
                <a:t>অটো-ফিকশন</a:t>
              </a:r>
              <a:endParaRPr lang="en-US" sz="2000" b="1" kern="1200" dirty="0"/>
            </a:p>
          </p:txBody>
        </p:sp>
      </p:grpSp>
      <p:pic>
        <p:nvPicPr>
          <p:cNvPr id="5" name="Picture 4" descr="Veslemøy's Song.png"/>
          <p:cNvPicPr>
            <a:picLocks noChangeAspect="1"/>
          </p:cNvPicPr>
          <p:nvPr/>
        </p:nvPicPr>
        <p:blipFill>
          <a:blip r:embed="rId3"/>
          <a:stretch>
            <a:fillRect/>
          </a:stretch>
        </p:blipFill>
        <p:spPr>
          <a:xfrm>
            <a:off x="2395538" y="396052"/>
            <a:ext cx="4157662" cy="61571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Ethno Fiction</a:t>
            </a:r>
            <a:br>
              <a:rPr lang="en-US" b="1" dirty="0" smtClean="0"/>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Ballad of Suzanne Césaire.png"/>
          <p:cNvPicPr>
            <a:picLocks noChangeAspect="1"/>
          </p:cNvPicPr>
          <p:nvPr/>
        </p:nvPicPr>
        <p:blipFill>
          <a:blip r:embed="rId3"/>
          <a:stretch>
            <a:fillRect/>
          </a:stretch>
        </p:blipFill>
        <p:spPr>
          <a:xfrm>
            <a:off x="2187730" y="152400"/>
            <a:ext cx="4440388" cy="655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5" name="Group 3"/>
          <p:cNvGrpSpPr/>
          <p:nvPr/>
        </p:nvGrpSpPr>
        <p:grpSpPr>
          <a:xfrm rot="16200000">
            <a:off x="-448877" y="1210876"/>
            <a:ext cx="1676400" cy="321447"/>
            <a:chOff x="0" y="1278752"/>
            <a:chExt cx="3886200" cy="626247"/>
          </a:xfrm>
          <a:solidFill>
            <a:schemeClr val="accent2"/>
          </a:solidFill>
        </p:grpSpPr>
        <p:sp>
          <p:nvSpPr>
            <p:cNvPr id="6" name="Rounded Rectangle 5"/>
            <p:cNvSpPr/>
            <p:nvPr/>
          </p:nvSpPr>
          <p:spPr>
            <a:xfrm>
              <a:off x="0" y="1278752"/>
              <a:ext cx="3886200" cy="626247"/>
            </a:xfrm>
            <a:prstGeom prst="roundRect">
              <a:avLst/>
            </a:prstGeom>
            <a:grp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7" name="Rounded Rectangle 4"/>
            <p:cNvSpPr/>
            <p:nvPr/>
          </p:nvSpPr>
          <p:spPr>
            <a:xfrm>
              <a:off x="30570" y="1309323"/>
              <a:ext cx="3825058" cy="5651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1600" b="1" dirty="0" err="1" smtClean="0"/>
                <a:t>বায়ো</a:t>
              </a:r>
              <a:r>
                <a:rPr lang="en-US" sz="1600" b="1" dirty="0" smtClean="0"/>
                <a:t> </a:t>
              </a:r>
              <a:r>
                <a:rPr lang="en-US" sz="1600" b="1" dirty="0" err="1" smtClean="0"/>
                <a:t>ফিকশন</a:t>
              </a:r>
              <a:endParaRPr lang="en-US" sz="1600" b="1" kern="1200" dirty="0"/>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12212</TotalTime>
  <Words>129</Words>
  <Application>Microsoft Office PowerPoint</Application>
  <PresentationFormat>On-screen Show (4:3)</PresentationFormat>
  <Paragraphs>40</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ডকুমেন্টারির ডিসকোর্স ০২ ফিকশন-ননফিকশন</vt:lpstr>
      <vt:lpstr>Slide 2</vt:lpstr>
      <vt:lpstr>Slide 3</vt:lpstr>
      <vt:lpstr>Slide 4</vt:lpstr>
      <vt:lpstr>Slide 5</vt:lpstr>
      <vt:lpstr>Slide 6</vt:lpstr>
      <vt:lpstr>Ethno Fiction </vt:lpstr>
      <vt:lpstr>Slide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প্রামাণ্যচিত্রে গল্পবলা </dc:title>
  <dc:creator>Farid</dc:creator>
  <cp:lastModifiedBy>EDIT</cp:lastModifiedBy>
  <cp:revision>1140</cp:revision>
  <dcterms:created xsi:type="dcterms:W3CDTF">2006-08-16T00:00:00Z</dcterms:created>
  <dcterms:modified xsi:type="dcterms:W3CDTF">2026-04-10T03:04:09Z</dcterms:modified>
</cp:coreProperties>
</file>