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31" r:id="rId2"/>
    <p:sldId id="408" r:id="rId3"/>
    <p:sldId id="293" r:id="rId4"/>
    <p:sldId id="398" r:id="rId5"/>
    <p:sldId id="430" r:id="rId6"/>
    <p:sldId id="435" r:id="rId7"/>
    <p:sldId id="436" r:id="rId8"/>
    <p:sldId id="378" r:id="rId9"/>
    <p:sldId id="393" r:id="rId10"/>
    <p:sldId id="39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E75EAEB3-332A-4BF0-ADE3-8F976CE656CD}">
          <p14:sldIdLst>
            <p14:sldId id="256"/>
            <p14:sldId id="273"/>
            <p14:sldId id="274"/>
          </p14:sldIdLst>
        </p14:section>
        <p14:section name="Untitled Section" id="{8B1A9CDE-94BA-4533-B6F5-BBF13E584F6A}">
          <p14:sldIdLst>
            <p14:sldId id="275"/>
            <p14:sldId id="276"/>
            <p14:sldId id="284"/>
            <p14:sldId id="277"/>
            <p14:sldId id="286"/>
            <p14:sldId id="279"/>
            <p14:sldId id="280"/>
            <p14:sldId id="282"/>
            <p14:sldId id="285"/>
            <p14:sldId id="281"/>
            <p14:sldId id="283"/>
            <p14:sldId id="28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307" autoAdjust="0"/>
    <p:restoredTop sz="72089" autoAdjust="0"/>
  </p:normalViewPr>
  <p:slideViewPr>
    <p:cSldViewPr>
      <p:cViewPr varScale="1">
        <p:scale>
          <a:sx n="108" d="100"/>
          <a:sy n="108" d="100"/>
        </p:scale>
        <p:origin x="-121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71EE0-AF62-4A44-9DCE-B9E60F8EDE20}"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6034109D-8491-41B0-A308-72CF4CFF68E9}">
      <dgm:prSet phldrT="[Text]" custT="1"/>
      <dgm:spPr/>
      <dgm:t>
        <a:bodyPr/>
        <a:lstStyle/>
        <a:p>
          <a:pPr algn="ctr"/>
          <a:r>
            <a:rPr lang="en-US" sz="2400" b="1" dirty="0" err="1" smtClean="0"/>
            <a:t>সৃজনীশলতা</a:t>
          </a:r>
          <a:r>
            <a:rPr lang="en-US" sz="2400" b="1" dirty="0" smtClean="0"/>
            <a:t> - </a:t>
          </a:r>
          <a:r>
            <a:rPr lang="en-US" sz="2400" b="1" dirty="0" err="1" smtClean="0"/>
            <a:t>বাস্তবতা</a:t>
          </a:r>
          <a:endParaRPr lang="en-US" sz="2400" b="1" dirty="0"/>
        </a:p>
      </dgm:t>
    </dgm:pt>
    <dgm:pt modelId="{98E743FF-7D47-4019-BC51-D0ECC37112FF}" type="parTrans" cxnId="{B90FE014-A9B2-498E-BA16-F9A5EB4E2E79}">
      <dgm:prSet/>
      <dgm:spPr/>
      <dgm:t>
        <a:bodyPr/>
        <a:lstStyle/>
        <a:p>
          <a:endParaRPr lang="en-US"/>
        </a:p>
      </dgm:t>
    </dgm:pt>
    <dgm:pt modelId="{DC384B92-4CEB-4ADC-BDB6-0AB4B0C501E6}" type="sibTrans" cxnId="{B90FE014-A9B2-498E-BA16-F9A5EB4E2E79}">
      <dgm:prSet/>
      <dgm:spPr/>
      <dgm:t>
        <a:bodyPr/>
        <a:lstStyle/>
        <a:p>
          <a:endParaRPr lang="en-US"/>
        </a:p>
      </dgm:t>
    </dgm:pt>
    <dgm:pt modelId="{D89A0876-8AF7-4767-9464-BB8EC4BDE610}">
      <dgm:prSet phldrT="[Text]" custT="1"/>
      <dgm:spPr/>
      <dgm:t>
        <a:bodyPr/>
        <a:lstStyle/>
        <a:p>
          <a:pPr algn="ctr"/>
          <a:r>
            <a:rPr lang="en-US" sz="2400" b="1" dirty="0" err="1" smtClean="0"/>
            <a:t>আসল</a:t>
          </a:r>
          <a:r>
            <a:rPr lang="en-US" sz="2400" b="1" dirty="0" smtClean="0"/>
            <a:t>/</a:t>
          </a:r>
          <a:r>
            <a:rPr lang="en-US" sz="2400" b="1" dirty="0" err="1" smtClean="0"/>
            <a:t>সত্য</a:t>
          </a:r>
          <a:r>
            <a:rPr lang="en-US" sz="2400" b="1" dirty="0" smtClean="0"/>
            <a:t> - </a:t>
          </a:r>
          <a:r>
            <a:rPr lang="en-US" sz="2400" b="1" dirty="0" err="1" smtClean="0"/>
            <a:t>ন্যায়</a:t>
          </a:r>
          <a:endParaRPr lang="en-US" sz="2400" b="1" dirty="0"/>
        </a:p>
      </dgm:t>
    </dgm:pt>
    <dgm:pt modelId="{BB8361E5-77DB-470C-813F-B89597BC8410}" type="parTrans" cxnId="{9070BC65-8E43-4C39-9677-959CB4ECB1BB}">
      <dgm:prSet/>
      <dgm:spPr/>
      <dgm:t>
        <a:bodyPr/>
        <a:lstStyle/>
        <a:p>
          <a:endParaRPr lang="en-US"/>
        </a:p>
      </dgm:t>
    </dgm:pt>
    <dgm:pt modelId="{077F8DFD-B5CC-46D4-A031-1AF579AB433F}" type="sibTrans" cxnId="{9070BC65-8E43-4C39-9677-959CB4ECB1BB}">
      <dgm:prSet/>
      <dgm:spPr/>
      <dgm:t>
        <a:bodyPr/>
        <a:lstStyle/>
        <a:p>
          <a:endParaRPr lang="en-US"/>
        </a:p>
      </dgm:t>
    </dgm:pt>
    <dgm:pt modelId="{6F8A08E5-364D-4EBC-92B6-B704298BBE84}">
      <dgm:prSet phldrT="[Text]" custT="1"/>
      <dgm:spPr/>
      <dgm:t>
        <a:bodyPr/>
        <a:lstStyle/>
        <a:p>
          <a:pPr algn="ctr"/>
          <a:r>
            <a:rPr lang="en-US" sz="2400" b="1" dirty="0" err="1" smtClean="0"/>
            <a:t>ফিকশন</a:t>
          </a:r>
          <a:r>
            <a:rPr lang="en-US" sz="2400" b="1" dirty="0" smtClean="0"/>
            <a:t> – </a:t>
          </a:r>
          <a:r>
            <a:rPr lang="en-US" sz="2400" b="1" dirty="0" err="1" smtClean="0"/>
            <a:t>নন</a:t>
          </a:r>
          <a:r>
            <a:rPr lang="en-US" sz="2400" b="1" dirty="0" smtClean="0"/>
            <a:t> </a:t>
          </a:r>
          <a:r>
            <a:rPr lang="en-US" sz="2400" b="1" dirty="0" err="1" smtClean="0"/>
            <a:t>ফিকশন</a:t>
          </a:r>
          <a:endParaRPr lang="en-US" sz="2400" b="1" dirty="0"/>
        </a:p>
      </dgm:t>
    </dgm:pt>
    <dgm:pt modelId="{174C3662-8096-436E-BCBD-459D0D20FD48}" type="parTrans" cxnId="{889F671E-2D7F-4452-8C50-7C8EFAD6D552}">
      <dgm:prSet/>
      <dgm:spPr/>
      <dgm:t>
        <a:bodyPr/>
        <a:lstStyle/>
        <a:p>
          <a:endParaRPr lang="en-US"/>
        </a:p>
      </dgm:t>
    </dgm:pt>
    <dgm:pt modelId="{FA2834D3-EF19-4577-8241-76966A6265B8}" type="sibTrans" cxnId="{889F671E-2D7F-4452-8C50-7C8EFAD6D552}">
      <dgm:prSet/>
      <dgm:spPr/>
      <dgm:t>
        <a:bodyPr/>
        <a:lstStyle/>
        <a:p>
          <a:endParaRPr lang="en-US"/>
        </a:p>
      </dgm:t>
    </dgm:pt>
    <dgm:pt modelId="{A08A4809-5542-4327-B887-62EA995156E6}">
      <dgm:prSet phldrT="[Text]" custT="1"/>
      <dgm:spPr/>
      <dgm:t>
        <a:bodyPr/>
        <a:lstStyle/>
        <a:p>
          <a:pPr algn="ctr"/>
          <a:r>
            <a:rPr lang="en-US" sz="2400" b="1" dirty="0" err="1" smtClean="0"/>
            <a:t>বাইনারি</a:t>
          </a:r>
          <a:r>
            <a:rPr lang="en-US" sz="2400" b="1" dirty="0" smtClean="0"/>
            <a:t> – </a:t>
          </a:r>
          <a:r>
            <a:rPr lang="en-US" sz="2400" b="1" dirty="0" err="1" smtClean="0"/>
            <a:t>নন</a:t>
          </a:r>
          <a:r>
            <a:rPr lang="en-US" sz="2400" b="1" dirty="0" smtClean="0"/>
            <a:t> </a:t>
          </a:r>
          <a:r>
            <a:rPr lang="en-US" sz="2400" b="1" dirty="0" err="1" smtClean="0"/>
            <a:t>বাইনারি</a:t>
          </a:r>
          <a:endParaRPr lang="en-US" sz="2400" b="1" dirty="0"/>
        </a:p>
      </dgm:t>
    </dgm:pt>
    <dgm:pt modelId="{80C76E4B-4EF9-4307-949B-2AF32A2A4AED}" type="parTrans" cxnId="{F0E09435-B19E-4E87-85C6-C02E6BAAF841}">
      <dgm:prSet/>
      <dgm:spPr/>
      <dgm:t>
        <a:bodyPr/>
        <a:lstStyle/>
        <a:p>
          <a:endParaRPr lang="en-US"/>
        </a:p>
      </dgm:t>
    </dgm:pt>
    <dgm:pt modelId="{7B63EDA5-E66F-4933-9AD3-2B221381111E}" type="sibTrans" cxnId="{F0E09435-B19E-4E87-85C6-C02E6BAAF841}">
      <dgm:prSet/>
      <dgm:spPr/>
      <dgm:t>
        <a:bodyPr/>
        <a:lstStyle/>
        <a:p>
          <a:endParaRPr lang="en-US"/>
        </a:p>
      </dgm:t>
    </dgm:pt>
    <dgm:pt modelId="{1C5017F8-77F9-43B7-8622-F0DE923D9FAA}" type="pres">
      <dgm:prSet presAssocID="{47171EE0-AF62-4A44-9DCE-B9E60F8EDE20}" presName="linear" presStyleCnt="0">
        <dgm:presLayoutVars>
          <dgm:animLvl val="lvl"/>
          <dgm:resizeHandles val="exact"/>
        </dgm:presLayoutVars>
      </dgm:prSet>
      <dgm:spPr/>
      <dgm:t>
        <a:bodyPr/>
        <a:lstStyle/>
        <a:p>
          <a:endParaRPr lang="en-US"/>
        </a:p>
      </dgm:t>
    </dgm:pt>
    <dgm:pt modelId="{0D12F22C-F134-4227-8C18-C75823FA9015}" type="pres">
      <dgm:prSet presAssocID="{6034109D-8491-41B0-A308-72CF4CFF68E9}" presName="parentText" presStyleLbl="node1" presStyleIdx="0" presStyleCnt="4" custLinFactY="95082" custLinFactNeighborY="100000">
        <dgm:presLayoutVars>
          <dgm:chMax val="0"/>
          <dgm:bulletEnabled val="1"/>
        </dgm:presLayoutVars>
      </dgm:prSet>
      <dgm:spPr/>
      <dgm:t>
        <a:bodyPr/>
        <a:lstStyle/>
        <a:p>
          <a:endParaRPr lang="en-US"/>
        </a:p>
      </dgm:t>
    </dgm:pt>
    <dgm:pt modelId="{7968C523-9061-4C3F-A228-4ECB749DFA23}" type="pres">
      <dgm:prSet presAssocID="{DC384B92-4CEB-4ADC-BDB6-0AB4B0C501E6}" presName="spacer" presStyleCnt="0"/>
      <dgm:spPr/>
    </dgm:pt>
    <dgm:pt modelId="{B1048B5F-B882-4BB3-845A-D3D6D5DE42CE}" type="pres">
      <dgm:prSet presAssocID="{6F8A08E5-364D-4EBC-92B6-B704298BBE84}" presName="parentText" presStyleLbl="node1" presStyleIdx="1" presStyleCnt="4" custLinFactY="91321" custLinFactNeighborX="41176" custLinFactNeighborY="100000">
        <dgm:presLayoutVars>
          <dgm:chMax val="0"/>
          <dgm:bulletEnabled val="1"/>
        </dgm:presLayoutVars>
      </dgm:prSet>
      <dgm:spPr/>
      <dgm:t>
        <a:bodyPr/>
        <a:lstStyle/>
        <a:p>
          <a:endParaRPr lang="en-US"/>
        </a:p>
      </dgm:t>
    </dgm:pt>
    <dgm:pt modelId="{38B6C6B0-35D1-4BB0-A47E-C0C267727D16}" type="pres">
      <dgm:prSet presAssocID="{FA2834D3-EF19-4577-8241-76966A6265B8}" presName="spacer" presStyleCnt="0"/>
      <dgm:spPr/>
    </dgm:pt>
    <dgm:pt modelId="{F758EDC3-EF4A-46BE-8EBE-25B10F6316B4}" type="pres">
      <dgm:prSet presAssocID="{D89A0876-8AF7-4767-9464-BB8EC4BDE610}" presName="parentText" presStyleLbl="node1" presStyleIdx="2" presStyleCnt="4" custLinFactY="85464" custLinFactNeighborY="100000">
        <dgm:presLayoutVars>
          <dgm:chMax val="0"/>
          <dgm:bulletEnabled val="1"/>
        </dgm:presLayoutVars>
      </dgm:prSet>
      <dgm:spPr/>
      <dgm:t>
        <a:bodyPr/>
        <a:lstStyle/>
        <a:p>
          <a:endParaRPr lang="en-US"/>
        </a:p>
      </dgm:t>
    </dgm:pt>
    <dgm:pt modelId="{C10A001B-1C7C-496C-BFFE-ADE9B0C00DF4}" type="pres">
      <dgm:prSet presAssocID="{077F8DFD-B5CC-46D4-A031-1AF579AB433F}" presName="spacer" presStyleCnt="0"/>
      <dgm:spPr/>
    </dgm:pt>
    <dgm:pt modelId="{ED687557-6D1B-4C3F-BE46-63F681A319D8}" type="pres">
      <dgm:prSet presAssocID="{A08A4809-5542-4327-B887-62EA995156E6}" presName="parentText" presStyleLbl="node1" presStyleIdx="3" presStyleCnt="4" custLinFactY="-300000" custLinFactNeighborY="-303569">
        <dgm:presLayoutVars>
          <dgm:chMax val="0"/>
          <dgm:bulletEnabled val="1"/>
        </dgm:presLayoutVars>
      </dgm:prSet>
      <dgm:spPr/>
      <dgm:t>
        <a:bodyPr/>
        <a:lstStyle/>
        <a:p>
          <a:endParaRPr lang="en-US"/>
        </a:p>
      </dgm:t>
    </dgm:pt>
  </dgm:ptLst>
  <dgm:cxnLst>
    <dgm:cxn modelId="{F0E09435-B19E-4E87-85C6-C02E6BAAF841}" srcId="{47171EE0-AF62-4A44-9DCE-B9E60F8EDE20}" destId="{A08A4809-5542-4327-B887-62EA995156E6}" srcOrd="3" destOrd="0" parTransId="{80C76E4B-4EF9-4307-949B-2AF32A2A4AED}" sibTransId="{7B63EDA5-E66F-4933-9AD3-2B221381111E}"/>
    <dgm:cxn modelId="{AB9FDC50-B45F-4245-8075-661C7B209496}" type="presOf" srcId="{A08A4809-5542-4327-B887-62EA995156E6}" destId="{ED687557-6D1B-4C3F-BE46-63F681A319D8}" srcOrd="0" destOrd="0" presId="urn:microsoft.com/office/officeart/2005/8/layout/vList2"/>
    <dgm:cxn modelId="{B90FE014-A9B2-498E-BA16-F9A5EB4E2E79}" srcId="{47171EE0-AF62-4A44-9DCE-B9E60F8EDE20}" destId="{6034109D-8491-41B0-A308-72CF4CFF68E9}" srcOrd="0" destOrd="0" parTransId="{98E743FF-7D47-4019-BC51-D0ECC37112FF}" sibTransId="{DC384B92-4CEB-4ADC-BDB6-0AB4B0C501E6}"/>
    <dgm:cxn modelId="{04D4937D-C6ED-46C5-A9D6-B281AD301AA9}" type="presOf" srcId="{D89A0876-8AF7-4767-9464-BB8EC4BDE610}" destId="{F758EDC3-EF4A-46BE-8EBE-25B10F6316B4}" srcOrd="0" destOrd="0" presId="urn:microsoft.com/office/officeart/2005/8/layout/vList2"/>
    <dgm:cxn modelId="{E619920B-6267-4D64-B925-04D2D2668A89}" type="presOf" srcId="{6F8A08E5-364D-4EBC-92B6-B704298BBE84}" destId="{B1048B5F-B882-4BB3-845A-D3D6D5DE42CE}" srcOrd="0" destOrd="0" presId="urn:microsoft.com/office/officeart/2005/8/layout/vList2"/>
    <dgm:cxn modelId="{889F671E-2D7F-4452-8C50-7C8EFAD6D552}" srcId="{47171EE0-AF62-4A44-9DCE-B9E60F8EDE20}" destId="{6F8A08E5-364D-4EBC-92B6-B704298BBE84}" srcOrd="1" destOrd="0" parTransId="{174C3662-8096-436E-BCBD-459D0D20FD48}" sibTransId="{FA2834D3-EF19-4577-8241-76966A6265B8}"/>
    <dgm:cxn modelId="{9070BC65-8E43-4C39-9677-959CB4ECB1BB}" srcId="{47171EE0-AF62-4A44-9DCE-B9E60F8EDE20}" destId="{D89A0876-8AF7-4767-9464-BB8EC4BDE610}" srcOrd="2" destOrd="0" parTransId="{BB8361E5-77DB-470C-813F-B89597BC8410}" sibTransId="{077F8DFD-B5CC-46D4-A031-1AF579AB433F}"/>
    <dgm:cxn modelId="{651C2B10-7708-4E68-9694-56DEDE29066C}" type="presOf" srcId="{6034109D-8491-41B0-A308-72CF4CFF68E9}" destId="{0D12F22C-F134-4227-8C18-C75823FA9015}" srcOrd="0" destOrd="0" presId="urn:microsoft.com/office/officeart/2005/8/layout/vList2"/>
    <dgm:cxn modelId="{2D8177D0-3AB6-4702-83D2-90F79F6304A3}" type="presOf" srcId="{47171EE0-AF62-4A44-9DCE-B9E60F8EDE20}" destId="{1C5017F8-77F9-43B7-8622-F0DE923D9FAA}" srcOrd="0" destOrd="0" presId="urn:microsoft.com/office/officeart/2005/8/layout/vList2"/>
    <dgm:cxn modelId="{3DB71934-EA1D-4EBC-9B6F-8506452A5A1D}" type="presParOf" srcId="{1C5017F8-77F9-43B7-8622-F0DE923D9FAA}" destId="{0D12F22C-F134-4227-8C18-C75823FA9015}" srcOrd="0" destOrd="0" presId="urn:microsoft.com/office/officeart/2005/8/layout/vList2"/>
    <dgm:cxn modelId="{AB0F3E9B-7FC4-44A1-9CF8-7D37C5421F34}" type="presParOf" srcId="{1C5017F8-77F9-43B7-8622-F0DE923D9FAA}" destId="{7968C523-9061-4C3F-A228-4ECB749DFA23}" srcOrd="1" destOrd="0" presId="urn:microsoft.com/office/officeart/2005/8/layout/vList2"/>
    <dgm:cxn modelId="{9485B85A-ADA0-40EB-B0E4-21B4B5A6BF1E}" type="presParOf" srcId="{1C5017F8-77F9-43B7-8622-F0DE923D9FAA}" destId="{B1048B5F-B882-4BB3-845A-D3D6D5DE42CE}" srcOrd="2" destOrd="0" presId="urn:microsoft.com/office/officeart/2005/8/layout/vList2"/>
    <dgm:cxn modelId="{C08874CC-676A-4B83-911C-D107A71ED3AF}" type="presParOf" srcId="{1C5017F8-77F9-43B7-8622-F0DE923D9FAA}" destId="{38B6C6B0-35D1-4BB0-A47E-C0C267727D16}" srcOrd="3" destOrd="0" presId="urn:microsoft.com/office/officeart/2005/8/layout/vList2"/>
    <dgm:cxn modelId="{5A4469E4-4AD8-4D1A-9C5A-D7F6C642772C}" type="presParOf" srcId="{1C5017F8-77F9-43B7-8622-F0DE923D9FAA}" destId="{F758EDC3-EF4A-46BE-8EBE-25B10F6316B4}" srcOrd="4" destOrd="0" presId="urn:microsoft.com/office/officeart/2005/8/layout/vList2"/>
    <dgm:cxn modelId="{2A8B5AF5-3283-4E99-B603-83EADA6947DA}" type="presParOf" srcId="{1C5017F8-77F9-43B7-8622-F0DE923D9FAA}" destId="{C10A001B-1C7C-496C-BFFE-ADE9B0C00DF4}" srcOrd="5" destOrd="0" presId="urn:microsoft.com/office/officeart/2005/8/layout/vList2"/>
    <dgm:cxn modelId="{8258A722-3296-4C0E-9BE1-83B8C29B3E09}" type="presParOf" srcId="{1C5017F8-77F9-43B7-8622-F0DE923D9FAA}" destId="{ED687557-6D1B-4C3F-BE46-63F681A319D8}" srcOrd="6"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0823CA-66CD-41ED-A7A7-958012666623}" type="datetimeFigureOut">
              <a:rPr lang="en-US" smtClean="0"/>
              <a:pPr/>
              <a:t>4/10/2026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827E6-54F4-42F1-BE47-25FA32D6C6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endParaRPr lang="en-US" b="0" baseline="0" dirty="0"/>
          </a:p>
        </p:txBody>
      </p:sp>
      <p:sp>
        <p:nvSpPr>
          <p:cNvPr id="4" name="Slide Number Placeholder 3"/>
          <p:cNvSpPr>
            <a:spLocks noGrp="1"/>
          </p:cNvSpPr>
          <p:nvPr>
            <p:ph type="sldNum" sz="quarter" idx="5"/>
          </p:nvPr>
        </p:nvSpPr>
        <p:spPr/>
        <p:txBody>
          <a:bodyPr/>
          <a:lstStyle/>
          <a:p>
            <a:fld id="{8EF827E6-54F4-42F1-BE47-25FA32D6C6FE}" type="slidenum">
              <a:rPr lang="en-US" smtClean="0"/>
              <a:pPr/>
              <a:t>1</a:t>
            </a:fld>
            <a:endParaRPr lang="en-US"/>
          </a:p>
        </p:txBody>
      </p:sp>
    </p:spTree>
    <p:extLst>
      <p:ext uri="{BB962C8B-B14F-4D97-AF65-F5344CB8AC3E}">
        <p14:creationId xmlns:p14="http://schemas.microsoft.com/office/powerpoint/2010/main" xmlns="" val="3810014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r>
              <a:rPr lang="en-US" sz="1200" b="0" i="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5F7171-8B87-4653-A1AD-4169633BF4E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5"/>
          </p:nvPr>
        </p:nvSpPr>
        <p:spPr/>
        <p:txBody>
          <a:bodyPr/>
          <a:lstStyle/>
          <a:p>
            <a:fld id="{8EF827E6-54F4-42F1-BE47-25FA32D6C6FE}" type="slidenum">
              <a:rPr lang="en-US" smtClean="0"/>
              <a:pPr/>
              <a:t>3</a:t>
            </a:fld>
            <a:endParaRPr lang="en-US"/>
          </a:p>
        </p:txBody>
      </p:sp>
    </p:spTree>
    <p:extLst>
      <p:ext uri="{BB962C8B-B14F-4D97-AF65-F5344CB8AC3E}">
        <p14:creationId xmlns:p14="http://schemas.microsoft.com/office/powerpoint/2010/main" xmlns="" val="3810014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5"/>
          </p:nvPr>
        </p:nvSpPr>
        <p:spPr/>
        <p:txBody>
          <a:bodyPr/>
          <a:lstStyle/>
          <a:p>
            <a:fld id="{8EF827E6-54F4-42F1-BE47-25FA32D6C6FE}" type="slidenum">
              <a:rPr lang="en-US" smtClean="0"/>
              <a:pPr/>
              <a:t>5</a:t>
            </a:fld>
            <a:endParaRPr lang="en-US"/>
          </a:p>
        </p:txBody>
      </p:sp>
    </p:spTree>
    <p:extLst>
      <p:ext uri="{BB962C8B-B14F-4D97-AF65-F5344CB8AC3E}">
        <p14:creationId xmlns:p14="http://schemas.microsoft.com/office/powerpoint/2010/main" xmlns="" val="381001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সত্য</a:t>
            </a:r>
            <a:r>
              <a:rPr lang="en-US" dirty="0" smtClean="0"/>
              <a:t> </a:t>
            </a:r>
            <a:r>
              <a:rPr lang="en-US" dirty="0" err="1" smtClean="0"/>
              <a:t>কি</a:t>
            </a:r>
            <a:r>
              <a:rPr lang="en-US" dirty="0" smtClean="0"/>
              <a:t> </a:t>
            </a:r>
            <a:r>
              <a:rPr lang="en-US" dirty="0" err="1" smtClean="0"/>
              <a:t>নির্মাতা</a:t>
            </a:r>
            <a:r>
              <a:rPr lang="en-US" baseline="0" dirty="0" smtClean="0"/>
              <a:t> </a:t>
            </a:r>
            <a:r>
              <a:rPr lang="en-US" baseline="0" dirty="0" err="1" smtClean="0"/>
              <a:t>নিরপেক্ষ</a:t>
            </a:r>
            <a:r>
              <a:rPr lang="en-US" baseline="0" dirty="0" smtClean="0"/>
              <a:t>? </a:t>
            </a:r>
            <a:r>
              <a:rPr lang="en-US" baseline="0" dirty="0" err="1" smtClean="0"/>
              <a:t>নাকি</a:t>
            </a:r>
            <a:r>
              <a:rPr lang="en-US" baseline="0" dirty="0" smtClean="0"/>
              <a:t> </a:t>
            </a:r>
            <a:r>
              <a:rPr lang="en-US" baseline="0" dirty="0" err="1" smtClean="0"/>
              <a:t>নির্মাতার</a:t>
            </a:r>
            <a:r>
              <a:rPr lang="en-US" baseline="0" dirty="0" smtClean="0"/>
              <a:t> </a:t>
            </a:r>
            <a:r>
              <a:rPr lang="en-US" baseline="0" dirty="0" err="1" smtClean="0"/>
              <a:t>দৃষ্টিভঙ্গি</a:t>
            </a:r>
            <a:r>
              <a:rPr lang="en-US" baseline="0" dirty="0" smtClean="0"/>
              <a:t> ও </a:t>
            </a:r>
            <a:r>
              <a:rPr lang="en-US" baseline="0" dirty="0" err="1" smtClean="0"/>
              <a:t>দায়</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BFD40-A37F-DAF1-3385-21B67E458E15}"/>
              </a:ext>
            </a:extLst>
          </p:cNvPr>
          <p:cNvSpPr>
            <a:spLocks noGrp="1"/>
          </p:cNvSpPr>
          <p:nvPr>
            <p:ph type="title"/>
          </p:nvPr>
        </p:nvSpPr>
        <p:spPr>
          <a:xfrm>
            <a:off x="457200" y="609600"/>
            <a:ext cx="8229600" cy="1905000"/>
          </a:xfrm>
          <a:blipFill>
            <a:blip r:embed="rId3"/>
            <a:tile tx="0" ty="0" sx="100000" sy="100000" flip="none" algn="tl"/>
          </a:blipFill>
        </p:spPr>
        <p:style>
          <a:lnRef idx="0">
            <a:schemeClr val="accent1"/>
          </a:lnRef>
          <a:fillRef idx="3">
            <a:schemeClr val="accent1"/>
          </a:fillRef>
          <a:effectRef idx="3">
            <a:schemeClr val="accent1"/>
          </a:effectRef>
          <a:fontRef idx="minor">
            <a:schemeClr val="lt1"/>
          </a:fontRef>
        </p:style>
        <p:txBody>
          <a:bodyPr>
            <a:normAutofit/>
          </a:bodyPr>
          <a:lstStyle/>
          <a:p>
            <a:r>
              <a:rPr lang="en-US" b="1" dirty="0" err="1" smtClean="0">
                <a:solidFill>
                  <a:schemeClr val="tx1"/>
                </a:solidFill>
                <a:effectLst/>
                <a:latin typeface="Nirmala UI" panose="020B0502040204020203" pitchFamily="34" charset="0"/>
                <a:ea typeface="Times New Roman" panose="02020603050405020304" pitchFamily="18" charset="0"/>
                <a:cs typeface="Times New Roman" panose="02020603050405020304" pitchFamily="18" charset="0"/>
              </a:rPr>
              <a:t>ডকুমেন্টারির</a:t>
            </a:r>
            <a:r>
              <a:rPr lang="en-US" b="1" dirty="0" smtClean="0">
                <a:solidFill>
                  <a:schemeClr val="tx1"/>
                </a:solidFill>
                <a:effectLst/>
                <a:latin typeface="Nirmala UI" panose="020B0502040204020203" pitchFamily="34" charset="0"/>
                <a:ea typeface="Times New Roman" panose="02020603050405020304" pitchFamily="18" charset="0"/>
                <a:cs typeface="Times New Roman" panose="02020603050405020304" pitchFamily="18" charset="0"/>
              </a:rPr>
              <a:t> </a:t>
            </a:r>
            <a:r>
              <a:rPr lang="en-US" b="1" dirty="0" err="1" smtClean="0">
                <a:solidFill>
                  <a:schemeClr val="tx1"/>
                </a:solidFill>
                <a:effectLst/>
                <a:latin typeface="Nirmala UI" panose="020B0502040204020203" pitchFamily="34" charset="0"/>
                <a:ea typeface="Times New Roman" panose="02020603050405020304" pitchFamily="18" charset="0"/>
                <a:cs typeface="Times New Roman" panose="02020603050405020304" pitchFamily="18" charset="0"/>
              </a:rPr>
              <a:t>ডিসকোর্স</a:t>
            </a:r>
            <a:r>
              <a:rPr lang="en-US" b="1" dirty="0" smtClean="0">
                <a:solidFill>
                  <a:schemeClr val="tx1"/>
                </a:solidFill>
                <a:effectLst/>
                <a:latin typeface="Nirmala UI" panose="020B0502040204020203" pitchFamily="34" charset="0"/>
                <a:ea typeface="Times New Roman" panose="02020603050405020304" pitchFamily="18" charset="0"/>
                <a:cs typeface="Times New Roman" panose="02020603050405020304" pitchFamily="18" charset="0"/>
              </a:rPr>
              <a:t> ০১</a:t>
            </a:r>
            <a:endParaRPr lang="en-US" dirty="0">
              <a:solidFill>
                <a:schemeClr val="tx1"/>
              </a:solidFill>
            </a:endParaRPr>
          </a:p>
        </p:txBody>
      </p:sp>
      <p:graphicFrame>
        <p:nvGraphicFramePr>
          <p:cNvPr id="4" name="Diagram 3"/>
          <p:cNvGraphicFramePr/>
          <p:nvPr/>
        </p:nvGraphicFramePr>
        <p:xfrm>
          <a:off x="2362200" y="3352800"/>
          <a:ext cx="3886200" cy="205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55978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Veiled City - Natalie Cubides-Brady.png"/>
          <p:cNvPicPr>
            <a:picLocks noChangeAspect="1"/>
          </p:cNvPicPr>
          <p:nvPr/>
        </p:nvPicPr>
        <p:blipFill>
          <a:blip r:embed="rId3"/>
          <a:stretch>
            <a:fillRect/>
          </a:stretch>
        </p:blipFill>
        <p:spPr>
          <a:xfrm>
            <a:off x="533400" y="457200"/>
            <a:ext cx="8098605" cy="3674749"/>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533400" y="4876800"/>
            <a:ext cx="8077200" cy="923330"/>
          </a:xfrm>
          <a:prstGeom prst="rect">
            <a:avLst/>
          </a:prstGeom>
          <a:noFill/>
        </p:spPr>
        <p:txBody>
          <a:bodyPr wrap="square" rtlCol="0">
            <a:spAutoFit/>
          </a:bodyPr>
          <a:lstStyle/>
          <a:p>
            <a:r>
              <a:rPr lang="en-US" dirty="0" smtClean="0"/>
              <a:t>A speculative city symphony inspired by London’s Great Smog of 1952. Merging reality with fiction, THE VEILED CITY invites us to understand the smog in the context of the present-day climate crisis.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620000" cy="563562"/>
          </a:xfrm>
        </p:spPr>
        <p:txBody>
          <a:bodyPr>
            <a:noAutofit/>
          </a:bodyPr>
          <a:lstStyle/>
          <a:p>
            <a:r>
              <a:rPr lang="en-US" sz="2000" dirty="0" smtClean="0"/>
              <a:t>Manifestly Radical</a:t>
            </a:r>
            <a:br>
              <a:rPr lang="en-US" sz="2000" dirty="0" smtClean="0"/>
            </a:br>
            <a:r>
              <a:rPr lang="en-US" sz="2000" dirty="0" smtClean="0"/>
              <a:t>A Foreword BILL NICHOLS</a:t>
            </a:r>
            <a:endParaRPr lang="en-US" sz="2000" dirty="0"/>
          </a:p>
        </p:txBody>
      </p:sp>
      <p:sp>
        <p:nvSpPr>
          <p:cNvPr id="4" name="TextBox 3"/>
          <p:cNvSpPr txBox="1"/>
          <p:nvPr/>
        </p:nvSpPr>
        <p:spPr>
          <a:xfrm>
            <a:off x="228600" y="685800"/>
            <a:ext cx="8686800" cy="6186309"/>
          </a:xfrm>
          <a:prstGeom prst="rect">
            <a:avLst/>
          </a:prstGeom>
          <a:noFill/>
        </p:spPr>
        <p:txBody>
          <a:bodyPr wrap="square" rtlCol="0">
            <a:spAutoFit/>
          </a:bodyPr>
          <a:lstStyle/>
          <a:p>
            <a:r>
              <a:rPr lang="en-US" dirty="0" smtClean="0"/>
              <a:t>Her attack on realist documentary is merciless, fully in the no- holds barred spirit of most manifestos. Since the time of Robert Flaherty’s </a:t>
            </a:r>
            <a:r>
              <a:rPr lang="en-US" i="1" dirty="0" err="1" smtClean="0"/>
              <a:t>Nanook</a:t>
            </a:r>
            <a:r>
              <a:rPr lang="en-US" i="1" dirty="0" smtClean="0"/>
              <a:t> of the North (1922), realism in documentary has meant falsification. </a:t>
            </a:r>
            <a:r>
              <a:rPr lang="en-US" dirty="0" smtClean="0"/>
              <a:t>Dominant conventions of realism move toward pornography in which the people in a documentary, like the women in a </a:t>
            </a:r>
            <a:r>
              <a:rPr lang="en-US" i="1" dirty="0" smtClean="0"/>
              <a:t>Playboy centerfold,</a:t>
            </a:r>
          </a:p>
          <a:p>
            <a:r>
              <a:rPr lang="en-US" dirty="0" smtClean="0"/>
              <a:t>are reduced to their usefulness to the filmmaker and his vision (these works are predominantly by men). This, she argues, is pornography. A pornography of the real (</a:t>
            </a:r>
            <a:r>
              <a:rPr lang="en-US" dirty="0" err="1" smtClean="0"/>
              <a:t>NICHOLS&amp;Godmilow</a:t>
            </a:r>
            <a:r>
              <a:rPr lang="en-US" dirty="0" smtClean="0"/>
              <a:t> 2022:Xii-Xiii).</a:t>
            </a:r>
          </a:p>
          <a:p>
            <a:endParaRPr lang="en-US" dirty="0" smtClean="0"/>
          </a:p>
          <a:p>
            <a:r>
              <a:rPr lang="en-US" dirty="0" smtClean="0"/>
              <a:t>Conventional documentaries typically exhibit a narrative with a beginning that demands an ending which resolves the issue identified at the start, a resolution that belongs fully to the world of fiction rather than to a reality where problems persist long after the completion of</a:t>
            </a:r>
          </a:p>
          <a:p>
            <a:r>
              <a:rPr lang="en-US" dirty="0" smtClean="0"/>
              <a:t>the film. Real issues cannot be reduced to the damage incurred and obstacles faced in individual cases and specific instances, nor can they be resolved within an hour or two of screen time (</a:t>
            </a:r>
            <a:r>
              <a:rPr lang="en-US" dirty="0" err="1" smtClean="0"/>
              <a:t>NICHOLS&amp;Godmilow</a:t>
            </a:r>
            <a:r>
              <a:rPr lang="en-US" dirty="0" smtClean="0"/>
              <a:t> 2022:Xiii).</a:t>
            </a:r>
          </a:p>
          <a:p>
            <a:endParaRPr lang="en-US" dirty="0" smtClean="0"/>
          </a:p>
          <a:p>
            <a:r>
              <a:rPr lang="en-US" dirty="0" smtClean="0"/>
              <a:t>This is heady stuff and clearly meant to shake us up. But </a:t>
            </a:r>
            <a:r>
              <a:rPr lang="en-US" dirty="0" err="1" smtClean="0"/>
              <a:t>Godmilow</a:t>
            </a:r>
            <a:r>
              <a:rPr lang="en-US" dirty="0" smtClean="0"/>
              <a:t> has an alternative to propose, and this is where her manifesto takes us down a road that moves through less well- known terrain, the </a:t>
            </a:r>
            <a:r>
              <a:rPr lang="en-US" sz="2000" b="1" dirty="0" err="1" smtClean="0">
                <a:solidFill>
                  <a:srgbClr val="FF0000"/>
                </a:solidFill>
              </a:rPr>
              <a:t>postrealist</a:t>
            </a:r>
            <a:r>
              <a:rPr lang="en-US" dirty="0" smtClean="0"/>
              <a:t> landscape of films that focus less on what we must attend to out there in the world and more on what we must attend to about the process</a:t>
            </a:r>
          </a:p>
          <a:p>
            <a:r>
              <a:rPr lang="en-US" dirty="0" smtClean="0"/>
              <a:t>of watching documentaries that claim to represent that world. Resist, refuse, rebel might be her mantra. Resist conventional strategies, refuse realist pretenses, rebel and find a better way (</a:t>
            </a:r>
            <a:r>
              <a:rPr lang="en-US" dirty="0" err="1" smtClean="0"/>
              <a:t>NICHOLS&amp;Godmilow</a:t>
            </a:r>
            <a:r>
              <a:rPr lang="en-US" dirty="0" smtClean="0"/>
              <a:t> 2022:Xiii)..</a:t>
            </a:r>
            <a:endParaRPr lang="en-US" dirty="0"/>
          </a:p>
        </p:txBody>
      </p:sp>
      <p:grpSp>
        <p:nvGrpSpPr>
          <p:cNvPr id="5" name="Group 3"/>
          <p:cNvGrpSpPr/>
          <p:nvPr/>
        </p:nvGrpSpPr>
        <p:grpSpPr>
          <a:xfrm>
            <a:off x="228600" y="152400"/>
            <a:ext cx="1104900" cy="381000"/>
            <a:chOff x="0" y="0"/>
            <a:chExt cx="3886200" cy="626247"/>
          </a:xfrm>
        </p:grpSpPr>
        <p:sp>
          <p:nvSpPr>
            <p:cNvPr id="6" name="Rounded Rectangle 5"/>
            <p:cNvSpPr/>
            <p:nvPr/>
          </p:nvSpPr>
          <p:spPr>
            <a:xfrm>
              <a:off x="0" y="0"/>
              <a:ext cx="3886200" cy="626247"/>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ounded Rectangle 4"/>
            <p:cNvSpPr/>
            <p:nvPr/>
          </p:nvSpPr>
          <p:spPr>
            <a:xfrm>
              <a:off x="30571" y="30571"/>
              <a:ext cx="3825058" cy="5651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000" b="1" kern="1200" dirty="0" err="1" smtClean="0"/>
                <a:t>বাস্তবতা</a:t>
              </a:r>
              <a:endParaRPr lang="en-US" sz="2000" b="1" kern="1200"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4800" y="304800"/>
            <a:ext cx="1447800" cy="304801"/>
            <a:chOff x="0" y="1278364"/>
            <a:chExt cx="3886200" cy="626439"/>
          </a:xfrm>
        </p:grpSpPr>
        <p:sp>
          <p:nvSpPr>
            <p:cNvPr id="8" name="Rounded Rectangle 7"/>
            <p:cNvSpPr/>
            <p:nvPr/>
          </p:nvSpPr>
          <p:spPr>
            <a:xfrm>
              <a:off x="0" y="1278364"/>
              <a:ext cx="3886200" cy="626439"/>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9" name="Rounded Rectangle 4"/>
            <p:cNvSpPr/>
            <p:nvPr/>
          </p:nvSpPr>
          <p:spPr>
            <a:xfrm>
              <a:off x="30580" y="1308944"/>
              <a:ext cx="3825040" cy="565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1600" b="1" kern="1200" dirty="0" err="1" smtClean="0"/>
                <a:t>অর্ধসত্য</a:t>
              </a:r>
              <a:endParaRPr lang="en-US" sz="1600" b="1" kern="1200" dirty="0"/>
            </a:p>
          </p:txBody>
        </p:sp>
      </p:grpSp>
      <p:pic>
        <p:nvPicPr>
          <p:cNvPr id="5" name="Picture 4" descr="The Girl Chewing GumJohn Smith1976UK12m.png"/>
          <p:cNvPicPr>
            <a:picLocks noChangeAspect="1"/>
          </p:cNvPicPr>
          <p:nvPr/>
        </p:nvPicPr>
        <p:blipFill>
          <a:blip r:embed="rId3"/>
          <a:stretch>
            <a:fillRect/>
          </a:stretch>
        </p:blipFill>
        <p:spPr>
          <a:xfrm>
            <a:off x="2362200" y="104021"/>
            <a:ext cx="4419600" cy="6649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55978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Little SOldier-Godered 1960.png"/>
          <p:cNvPicPr>
            <a:picLocks noChangeAspect="1"/>
          </p:cNvPicPr>
          <p:nvPr/>
        </p:nvPicPr>
        <p:blipFill>
          <a:blip r:embed="rId3"/>
          <a:stretch>
            <a:fillRect/>
          </a:stretch>
        </p:blipFill>
        <p:spPr>
          <a:xfrm>
            <a:off x="457200" y="297548"/>
            <a:ext cx="4343400" cy="5493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57200" y="5943600"/>
            <a:ext cx="4419600" cy="646331"/>
          </a:xfrm>
          <a:prstGeom prst="rect">
            <a:avLst/>
          </a:prstGeom>
          <a:noFill/>
        </p:spPr>
        <p:txBody>
          <a:bodyPr wrap="square" rtlCol="0">
            <a:spAutoFit/>
          </a:bodyPr>
          <a:lstStyle/>
          <a:p>
            <a:r>
              <a:rPr lang="en-US" dirty="0" smtClean="0"/>
              <a:t>Photography is truth. The cinema is truth twenty-four times per second.</a:t>
            </a:r>
            <a:endParaRPr lang="en-US" dirty="0"/>
          </a:p>
        </p:txBody>
      </p:sp>
      <p:sp>
        <p:nvSpPr>
          <p:cNvPr id="7" name="TextBox 6"/>
          <p:cNvSpPr txBox="1"/>
          <p:nvPr/>
        </p:nvSpPr>
        <p:spPr>
          <a:xfrm>
            <a:off x="5562600" y="609600"/>
            <a:ext cx="3200400" cy="1754326"/>
          </a:xfrm>
          <a:prstGeom prst="rect">
            <a:avLst/>
          </a:prstGeom>
          <a:noFill/>
        </p:spPr>
        <p:txBody>
          <a:bodyPr wrap="square" rtlCol="0">
            <a:spAutoFit/>
          </a:bodyPr>
          <a:lstStyle/>
          <a:p>
            <a:r>
              <a:rPr lang="en-US" dirty="0" smtClean="0"/>
              <a:t>“Film is 24 lies per second at the service of truth, or at the service of the attempt to find the truth.”</a:t>
            </a:r>
            <a:br>
              <a:rPr lang="en-US" dirty="0" smtClean="0"/>
            </a:br>
            <a:endParaRPr lang="en-US" dirty="0" smtClean="0"/>
          </a:p>
          <a:p>
            <a:r>
              <a:rPr lang="en-US" dirty="0" smtClean="0"/>
              <a:t>― </a:t>
            </a:r>
            <a:r>
              <a:rPr lang="en-US" b="1" dirty="0" smtClean="0"/>
              <a:t>Michael </a:t>
            </a:r>
            <a:r>
              <a:rPr lang="en-US" b="1" dirty="0" err="1" smtClean="0"/>
              <a:t>Haneke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28600" y="228600"/>
            <a:ext cx="2438400" cy="313123"/>
            <a:chOff x="0" y="669830"/>
            <a:chExt cx="3886200" cy="626247"/>
          </a:xfrm>
        </p:grpSpPr>
        <p:sp>
          <p:nvSpPr>
            <p:cNvPr id="8" name="Rounded Rectangle 7"/>
            <p:cNvSpPr/>
            <p:nvPr/>
          </p:nvSpPr>
          <p:spPr>
            <a:xfrm>
              <a:off x="0" y="669830"/>
              <a:ext cx="3886200" cy="626247"/>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9" name="Rounded Rectangle 4"/>
            <p:cNvSpPr/>
            <p:nvPr/>
          </p:nvSpPr>
          <p:spPr>
            <a:xfrm>
              <a:off x="30571" y="700400"/>
              <a:ext cx="3825058" cy="5651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000" b="1" dirty="0" err="1" smtClean="0"/>
                <a:t>আসলের</a:t>
              </a:r>
              <a:r>
                <a:rPr lang="en-US" sz="2000" b="1" dirty="0" smtClean="0"/>
                <a:t> </a:t>
              </a:r>
              <a:r>
                <a:rPr lang="en-US" sz="2000" b="1" dirty="0" err="1" smtClean="0"/>
                <a:t>অনুভূতি</a:t>
              </a:r>
              <a:endParaRPr lang="en-US" sz="2000" b="1" kern="1200" dirty="0"/>
            </a:p>
          </p:txBody>
        </p:sp>
      </p:grpSp>
      <p:pic>
        <p:nvPicPr>
          <p:cNvPr id="5" name="Picture 4" descr="John_Everett_Millais_-_Ophelia_-_Google_Art_Project.jpg"/>
          <p:cNvPicPr>
            <a:picLocks noChangeAspect="1"/>
          </p:cNvPicPr>
          <p:nvPr/>
        </p:nvPicPr>
        <p:blipFill>
          <a:blip r:embed="rId3" cstate="print"/>
          <a:stretch>
            <a:fillRect/>
          </a:stretch>
        </p:blipFill>
        <p:spPr>
          <a:xfrm>
            <a:off x="304800" y="734098"/>
            <a:ext cx="8534400" cy="5804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55978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rek Masud.png"/>
          <p:cNvPicPr>
            <a:picLocks noChangeAspect="1"/>
          </p:cNvPicPr>
          <p:nvPr/>
        </p:nvPicPr>
        <p:blipFill>
          <a:blip r:embed="rId3"/>
          <a:stretch>
            <a:fillRect/>
          </a:stretch>
        </p:blipFill>
        <p:spPr>
          <a:xfrm>
            <a:off x="589402" y="914400"/>
            <a:ext cx="8097398"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152471"/>
            <a:ext cx="8686800" cy="461665"/>
          </a:xfrm>
          <a:prstGeom prst="rect">
            <a:avLst/>
          </a:prstGeom>
          <a:noFill/>
        </p:spPr>
        <p:txBody>
          <a:bodyPr wrap="square" rtlCol="0">
            <a:spAutoFit/>
          </a:bodyPr>
          <a:lstStyle/>
          <a:p>
            <a:endParaRPr lang="en-US" sz="2400" dirty="0"/>
          </a:p>
        </p:txBody>
      </p:sp>
      <p:sp>
        <p:nvSpPr>
          <p:cNvPr id="5" name="TextBox 4"/>
          <p:cNvSpPr txBox="1"/>
          <p:nvPr/>
        </p:nvSpPr>
        <p:spPr>
          <a:xfrm>
            <a:off x="609600" y="990600"/>
            <a:ext cx="7924800" cy="2246769"/>
          </a:xfrm>
          <a:prstGeom prst="rect">
            <a:avLst/>
          </a:prstGeom>
          <a:noFill/>
        </p:spPr>
        <p:txBody>
          <a:bodyPr wrap="square" rtlCol="0">
            <a:spAutoFit/>
          </a:bodyPr>
          <a:lstStyle/>
          <a:p>
            <a:endParaRPr lang="en-US" sz="2000" dirty="0" smtClean="0"/>
          </a:p>
          <a:p>
            <a:r>
              <a:rPr lang="en-US" sz="2000" dirty="0" err="1" smtClean="0"/>
              <a:t>সত্য</a:t>
            </a:r>
            <a:r>
              <a:rPr lang="en-US" sz="2000" dirty="0" smtClean="0"/>
              <a:t> </a:t>
            </a:r>
            <a:r>
              <a:rPr lang="en-US" sz="2000" dirty="0" err="1" smtClean="0"/>
              <a:t>হলো</a:t>
            </a:r>
            <a:r>
              <a:rPr lang="en-US" sz="2000" dirty="0" smtClean="0"/>
              <a:t> </a:t>
            </a:r>
            <a:r>
              <a:rPr lang="en-US" sz="2000" dirty="0" err="1" smtClean="0"/>
              <a:t>ফিকশনাল</a:t>
            </a:r>
            <a:r>
              <a:rPr lang="en-US" sz="2000" dirty="0" smtClean="0"/>
              <a:t> </a:t>
            </a:r>
            <a:r>
              <a:rPr lang="en-US" sz="2000" dirty="0" err="1" smtClean="0"/>
              <a:t>ন্যারেটিভ</a:t>
            </a:r>
            <a:r>
              <a:rPr lang="en-US" sz="2000" dirty="0" smtClean="0"/>
              <a:t> </a:t>
            </a:r>
            <a:r>
              <a:rPr lang="en-US" sz="2000" dirty="0" err="1" smtClean="0"/>
              <a:t>যার</a:t>
            </a:r>
            <a:r>
              <a:rPr lang="en-US" sz="2000" dirty="0" smtClean="0"/>
              <a:t> </a:t>
            </a:r>
            <a:r>
              <a:rPr lang="en-US" sz="2000" dirty="0" err="1" smtClean="0"/>
              <a:t>মাধ্যমে</a:t>
            </a:r>
            <a:r>
              <a:rPr lang="en-US" sz="2000" dirty="0" smtClean="0"/>
              <a:t> </a:t>
            </a:r>
            <a:r>
              <a:rPr lang="en-US" sz="2000" dirty="0" err="1" smtClean="0"/>
              <a:t>আমরা</a:t>
            </a:r>
            <a:r>
              <a:rPr lang="en-US" sz="2000" dirty="0" smtClean="0"/>
              <a:t> </a:t>
            </a:r>
            <a:r>
              <a:rPr lang="en-US" sz="2000" dirty="0" err="1" smtClean="0"/>
              <a:t>ঘটনার</a:t>
            </a:r>
            <a:r>
              <a:rPr lang="en-US" sz="2000" dirty="0" smtClean="0"/>
              <a:t> </a:t>
            </a:r>
            <a:r>
              <a:rPr lang="en-US" sz="2000" dirty="0" err="1" smtClean="0"/>
              <a:t>নানাদিক</a:t>
            </a:r>
            <a:r>
              <a:rPr lang="en-US" sz="2000" dirty="0" smtClean="0"/>
              <a:t> </a:t>
            </a:r>
            <a:r>
              <a:rPr lang="en-US" sz="2000" dirty="0" err="1" smtClean="0"/>
              <a:t>সম্পর্কে</a:t>
            </a:r>
            <a:r>
              <a:rPr lang="en-US" sz="2000" dirty="0" smtClean="0"/>
              <a:t> </a:t>
            </a:r>
            <a:r>
              <a:rPr lang="en-US" sz="2000" dirty="0" err="1" smtClean="0"/>
              <a:t>ধারণা</a:t>
            </a:r>
            <a:r>
              <a:rPr lang="en-US" sz="2000" dirty="0" smtClean="0"/>
              <a:t> </a:t>
            </a:r>
            <a:r>
              <a:rPr lang="en-US" sz="2000" dirty="0" err="1" smtClean="0"/>
              <a:t>পাই</a:t>
            </a:r>
            <a:r>
              <a:rPr lang="en-US" sz="2000" dirty="0" smtClean="0"/>
              <a:t>। </a:t>
            </a:r>
            <a:r>
              <a:rPr lang="en-US" sz="2000" dirty="0" err="1" smtClean="0"/>
              <a:t>অর্থ্যা</a:t>
            </a:r>
            <a:r>
              <a:rPr lang="en-US" sz="2000" dirty="0" smtClean="0"/>
              <a:t>ৎ </a:t>
            </a:r>
            <a:r>
              <a:rPr lang="en-US" sz="2000" dirty="0" err="1" smtClean="0"/>
              <a:t>ন্যারেটিভ</a:t>
            </a:r>
            <a:r>
              <a:rPr lang="en-US" sz="2000" dirty="0" smtClean="0"/>
              <a:t> </a:t>
            </a:r>
            <a:r>
              <a:rPr lang="en-US" sz="2000" dirty="0" err="1" smtClean="0"/>
              <a:t>এবং</a:t>
            </a:r>
            <a:r>
              <a:rPr lang="en-US" sz="2000" dirty="0" smtClean="0"/>
              <a:t> </a:t>
            </a:r>
            <a:r>
              <a:rPr lang="en-US" sz="2000" dirty="0" err="1" smtClean="0"/>
              <a:t>কনটেক্সট</a:t>
            </a:r>
            <a:r>
              <a:rPr lang="en-US" sz="2000" dirty="0" smtClean="0"/>
              <a:t> </a:t>
            </a:r>
            <a:r>
              <a:rPr lang="en-US" sz="2000" dirty="0" err="1" smtClean="0"/>
              <a:t>তৈরি</a:t>
            </a:r>
            <a:r>
              <a:rPr lang="en-US" sz="2000" dirty="0" smtClean="0"/>
              <a:t> </a:t>
            </a:r>
            <a:r>
              <a:rPr lang="en-US" sz="2000" dirty="0" err="1" smtClean="0"/>
              <a:t>করা</a:t>
            </a:r>
            <a:r>
              <a:rPr lang="en-US" sz="2000" dirty="0" smtClean="0"/>
              <a:t> </a:t>
            </a:r>
            <a:r>
              <a:rPr lang="en-US" sz="2000" dirty="0" err="1" smtClean="0"/>
              <a:t>না</a:t>
            </a:r>
            <a:r>
              <a:rPr lang="en-US" sz="2000" dirty="0" smtClean="0"/>
              <a:t> </a:t>
            </a:r>
            <a:r>
              <a:rPr lang="en-US" sz="2000" dirty="0" err="1" smtClean="0"/>
              <a:t>হলে</a:t>
            </a:r>
            <a:r>
              <a:rPr lang="en-US" sz="2000" dirty="0" smtClean="0"/>
              <a:t> </a:t>
            </a:r>
            <a:r>
              <a:rPr lang="en-US" sz="2000" dirty="0" err="1" smtClean="0"/>
              <a:t>একটি</a:t>
            </a:r>
            <a:r>
              <a:rPr lang="en-US" sz="2000" dirty="0" smtClean="0"/>
              <a:t> </a:t>
            </a:r>
            <a:r>
              <a:rPr lang="en-US" sz="2000" dirty="0" err="1" smtClean="0"/>
              <a:t>ঘটনার</a:t>
            </a:r>
            <a:r>
              <a:rPr lang="en-US" sz="2000" dirty="0" smtClean="0"/>
              <a:t> </a:t>
            </a:r>
            <a:r>
              <a:rPr lang="en-US" sz="2000" dirty="0" err="1" smtClean="0"/>
              <a:t>কোন</a:t>
            </a:r>
            <a:r>
              <a:rPr lang="en-US" sz="2000" dirty="0" smtClean="0"/>
              <a:t> </a:t>
            </a:r>
            <a:r>
              <a:rPr lang="en-US" sz="2000" dirty="0" err="1" smtClean="0"/>
              <a:t>ইমেজ</a:t>
            </a:r>
            <a:r>
              <a:rPr lang="en-US" sz="2000" dirty="0" smtClean="0"/>
              <a:t> </a:t>
            </a:r>
            <a:r>
              <a:rPr lang="en-US" sz="2000" dirty="0" err="1" smtClean="0"/>
              <a:t>বা</a:t>
            </a:r>
            <a:r>
              <a:rPr lang="en-US" sz="2000" dirty="0" smtClean="0"/>
              <a:t> </a:t>
            </a:r>
            <a:r>
              <a:rPr lang="en-US" sz="2000" dirty="0" err="1" smtClean="0"/>
              <a:t>ডকুমেন্ট</a:t>
            </a:r>
            <a:r>
              <a:rPr lang="en-US" sz="2000" dirty="0" smtClean="0"/>
              <a:t> </a:t>
            </a:r>
            <a:r>
              <a:rPr lang="en-US" sz="2000" dirty="0" err="1" smtClean="0"/>
              <a:t>দিয়ে</a:t>
            </a:r>
            <a:r>
              <a:rPr lang="en-US" sz="2000" dirty="0" smtClean="0"/>
              <a:t> </a:t>
            </a:r>
            <a:r>
              <a:rPr lang="en-US" sz="2000" dirty="0" err="1" smtClean="0"/>
              <a:t>নির্দিষ্ট</a:t>
            </a:r>
            <a:r>
              <a:rPr lang="en-US" sz="2000" dirty="0" smtClean="0"/>
              <a:t> </a:t>
            </a:r>
            <a:r>
              <a:rPr lang="en-US" sz="2000" dirty="0" err="1" smtClean="0"/>
              <a:t>করে</a:t>
            </a:r>
            <a:r>
              <a:rPr lang="en-US" sz="2000" dirty="0" smtClean="0"/>
              <a:t> </a:t>
            </a:r>
            <a:r>
              <a:rPr lang="en-US" sz="2000" dirty="0" err="1" smtClean="0"/>
              <a:t>কিছু</a:t>
            </a:r>
            <a:r>
              <a:rPr lang="en-US" sz="2000" dirty="0" smtClean="0"/>
              <a:t> </a:t>
            </a:r>
            <a:r>
              <a:rPr lang="en-US" sz="2000" dirty="0" err="1" smtClean="0"/>
              <a:t>না</a:t>
            </a:r>
            <a:r>
              <a:rPr lang="en-US" sz="2000" dirty="0" smtClean="0"/>
              <a:t> </a:t>
            </a:r>
            <a:r>
              <a:rPr lang="en-US" sz="2000" dirty="0" err="1" smtClean="0"/>
              <a:t>বুঝিয়ে</a:t>
            </a:r>
            <a:r>
              <a:rPr lang="en-US" sz="2000" dirty="0" smtClean="0"/>
              <a:t> </a:t>
            </a:r>
            <a:r>
              <a:rPr lang="en-US" sz="2000" dirty="0" err="1" smtClean="0"/>
              <a:t>অনেককিছুই</a:t>
            </a:r>
            <a:r>
              <a:rPr lang="en-US" sz="2000" dirty="0" smtClean="0"/>
              <a:t> </a:t>
            </a:r>
            <a:r>
              <a:rPr lang="en-US" sz="2000" dirty="0" err="1" smtClean="0"/>
              <a:t>বোঝাতে</a:t>
            </a:r>
            <a:r>
              <a:rPr lang="en-US" sz="2000" dirty="0" smtClean="0"/>
              <a:t> </a:t>
            </a:r>
            <a:r>
              <a:rPr lang="en-US" sz="2000" dirty="0" err="1" smtClean="0"/>
              <a:t>পারে</a:t>
            </a:r>
            <a:r>
              <a:rPr lang="en-US" sz="2000" dirty="0" smtClean="0"/>
              <a:t> (</a:t>
            </a:r>
            <a:r>
              <a:rPr lang="en-US" sz="2000" dirty="0" err="1" smtClean="0"/>
              <a:t>Bruzzi</a:t>
            </a:r>
            <a:r>
              <a:rPr lang="en-US" sz="2000" dirty="0" smtClean="0"/>
              <a:t> 2006: 16)। </a:t>
            </a:r>
          </a:p>
          <a:p>
            <a:endParaRPr lang="en-US" sz="2000" dirty="0" smtClean="0"/>
          </a:p>
          <a:p>
            <a:r>
              <a:rPr lang="en-US" sz="2000" dirty="0" smtClean="0"/>
              <a:t> </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04088" y="1077486"/>
            <a:ext cx="7735824" cy="4703028"/>
          </a:xfrm>
          <a:prstGeom prst="roundRect">
            <a:avLst>
              <a:gd name="adj" fmla="val 10000"/>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 name="Group 2"/>
          <p:cNvGrpSpPr/>
          <p:nvPr/>
        </p:nvGrpSpPr>
        <p:grpSpPr>
          <a:xfrm>
            <a:off x="228600" y="372677"/>
            <a:ext cx="1828800" cy="313123"/>
            <a:chOff x="0" y="669830"/>
            <a:chExt cx="3886200" cy="626247"/>
          </a:xfrm>
        </p:grpSpPr>
        <p:sp>
          <p:nvSpPr>
            <p:cNvPr id="5" name="Rounded Rectangle 4"/>
            <p:cNvSpPr/>
            <p:nvPr/>
          </p:nvSpPr>
          <p:spPr>
            <a:xfrm>
              <a:off x="0" y="669830"/>
              <a:ext cx="3886200" cy="626247"/>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6" name="Rounded Rectangle 4"/>
            <p:cNvSpPr/>
            <p:nvPr/>
          </p:nvSpPr>
          <p:spPr>
            <a:xfrm>
              <a:off x="30571" y="700401"/>
              <a:ext cx="3825058" cy="5651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000" b="1" kern="1200" dirty="0" err="1" smtClean="0"/>
                <a:t>ন্যায়</a:t>
              </a:r>
              <a:endParaRPr lang="en-US" sz="2000" b="1" kern="1200"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d How Miserable Is the Home of Evil (2).png"/>
          <p:cNvPicPr>
            <a:picLocks noChangeAspect="1"/>
          </p:cNvPicPr>
          <p:nvPr/>
        </p:nvPicPr>
        <p:blipFill>
          <a:blip r:embed="rId3"/>
          <a:stretch>
            <a:fillRect/>
          </a:stretch>
        </p:blipFill>
        <p:spPr>
          <a:xfrm>
            <a:off x="228600" y="1620776"/>
            <a:ext cx="8773958" cy="4932424"/>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838200" y="228600"/>
            <a:ext cx="7315200" cy="923330"/>
          </a:xfrm>
          <a:prstGeom prst="rect">
            <a:avLst/>
          </a:prstGeom>
          <a:noFill/>
        </p:spPr>
        <p:txBody>
          <a:bodyPr wrap="square" rtlCol="0">
            <a:spAutoFit/>
          </a:bodyPr>
          <a:lstStyle/>
          <a:p>
            <a:r>
              <a:rPr lang="en-US" dirty="0" smtClean="0"/>
              <a:t>What we normally think of as “the real” in documentary films is a construction, made up of how well the look and the sound of the film simulates the actual.</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13070</TotalTime>
  <Words>455</Words>
  <Application>Microsoft Office PowerPoint</Application>
  <PresentationFormat>On-screen Show (4:3)</PresentationFormat>
  <Paragraphs>40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ডকুমেন্টারির ডিসকোর্স ০১</vt:lpstr>
      <vt:lpstr>Manifestly Radical A Foreword BILL NICHOLS</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প্রামাণ্যচিত্রে গল্পবলা </dc:title>
  <dc:creator>Farid</dc:creator>
  <cp:lastModifiedBy>EDIT</cp:lastModifiedBy>
  <cp:revision>1162</cp:revision>
  <dcterms:created xsi:type="dcterms:W3CDTF">2006-08-16T00:00:00Z</dcterms:created>
  <dcterms:modified xsi:type="dcterms:W3CDTF">2026-04-10T02:50:08Z</dcterms:modified>
</cp:coreProperties>
</file>